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6858000" cx="12192000"/>
  <p:notesSz cx="6858000" cy="9144000"/>
  <p:embeddedFontLst>
    <p:embeddedFont>
      <p:font typeface="Roboto"/>
      <p:regular r:id="rId70"/>
      <p:bold r:id="rId71"/>
      <p:italic r:id="rId72"/>
      <p:boldItalic r:id="rId73"/>
    </p:embeddedFont>
    <p:embeddedFont>
      <p:font typeface="Montserrat"/>
      <p:regular r:id="rId74"/>
      <p:bold r:id="rId75"/>
      <p:italic r:id="rId76"/>
      <p:boldItalic r:id="rId77"/>
    </p:embeddedFont>
    <p:embeddedFont>
      <p:font typeface="Corbel"/>
      <p:regular r:id="rId78"/>
      <p:bold r:id="rId79"/>
      <p:italic r:id="rId80"/>
      <p:boldItalic r:id="rId81"/>
    </p:embeddedFont>
    <p:embeddedFont>
      <p:font typeface="Montserrat Light"/>
      <p:regular r:id="rId82"/>
      <p:bold r:id="rId83"/>
      <p:italic r:id="rId84"/>
      <p:boldItalic r:id="rId85"/>
    </p:embeddedFont>
    <p:embeddedFont>
      <p:font typeface="Open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Light-italic.fntdata"/><Relationship Id="rId83" Type="http://schemas.openxmlformats.org/officeDocument/2006/relationships/font" Target="fonts/MontserratLight-bold.fntdata"/><Relationship Id="rId42" Type="http://schemas.openxmlformats.org/officeDocument/2006/relationships/slide" Target="slides/slide37.xml"/><Relationship Id="rId86" Type="http://schemas.openxmlformats.org/officeDocument/2006/relationships/font" Target="fonts/OpenSans-regular.fntdata"/><Relationship Id="rId41" Type="http://schemas.openxmlformats.org/officeDocument/2006/relationships/slide" Target="slides/slide36.xml"/><Relationship Id="rId85" Type="http://schemas.openxmlformats.org/officeDocument/2006/relationships/font" Target="fonts/MontserratLight-boldItalic.fntdata"/><Relationship Id="rId44" Type="http://schemas.openxmlformats.org/officeDocument/2006/relationships/slide" Target="slides/slide39.xml"/><Relationship Id="rId88" Type="http://schemas.openxmlformats.org/officeDocument/2006/relationships/font" Target="fonts/OpenSans-italic.fntdata"/><Relationship Id="rId43" Type="http://schemas.openxmlformats.org/officeDocument/2006/relationships/slide" Target="slides/slide38.xml"/><Relationship Id="rId87" Type="http://schemas.openxmlformats.org/officeDocument/2006/relationships/font" Target="fonts/OpenSans-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penSans-boldItalic.fntdata"/><Relationship Id="rId80" Type="http://schemas.openxmlformats.org/officeDocument/2006/relationships/font" Target="fonts/Corbel-italic.fntdata"/><Relationship Id="rId82" Type="http://schemas.openxmlformats.org/officeDocument/2006/relationships/font" Target="fonts/MontserratLight-regular.fntdata"/><Relationship Id="rId81" Type="http://schemas.openxmlformats.org/officeDocument/2006/relationships/font" Target="fonts/Corbel-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6.xml"/><Relationship Id="rId75" Type="http://schemas.openxmlformats.org/officeDocument/2006/relationships/font" Target="fonts/Montserrat-bold.fntdata"/><Relationship Id="rId30" Type="http://schemas.openxmlformats.org/officeDocument/2006/relationships/slide" Target="slides/slide25.xml"/><Relationship Id="rId74" Type="http://schemas.openxmlformats.org/officeDocument/2006/relationships/font" Target="fonts/Montserrat-regular.fntdata"/><Relationship Id="rId33" Type="http://schemas.openxmlformats.org/officeDocument/2006/relationships/slide" Target="slides/slide28.xml"/><Relationship Id="rId77" Type="http://schemas.openxmlformats.org/officeDocument/2006/relationships/font" Target="fonts/Montserrat-boldItalic.fntdata"/><Relationship Id="rId32" Type="http://schemas.openxmlformats.org/officeDocument/2006/relationships/slide" Target="slides/slide27.xml"/><Relationship Id="rId76" Type="http://schemas.openxmlformats.org/officeDocument/2006/relationships/font" Target="fonts/Montserrat-italic.fntdata"/><Relationship Id="rId35" Type="http://schemas.openxmlformats.org/officeDocument/2006/relationships/slide" Target="slides/slide30.xml"/><Relationship Id="rId79" Type="http://schemas.openxmlformats.org/officeDocument/2006/relationships/font" Target="fonts/Corbel-bold.fntdata"/><Relationship Id="rId34" Type="http://schemas.openxmlformats.org/officeDocument/2006/relationships/slide" Target="slides/slide29.xml"/><Relationship Id="rId78" Type="http://schemas.openxmlformats.org/officeDocument/2006/relationships/font" Target="fonts/Corbel-regular.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186652dd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5186652dd9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1e31bbcb6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51e31bbcb6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1e31bbcb6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51e31bbcb6_1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1e31bbcb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51e31bbcb6_1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186652dd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5186652dd9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1e31bbcb6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51e31bbcb6_1_6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1e31bbcb6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51e31bbcb6_1_6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1e31bbcb6_1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251e31bbcb6_1_6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1e31bbcb6_1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51e31bbcb6_1_6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51e31bbcb6_1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51e31bbcb6_1_6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1e31bbc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51e31bbcb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1e31bbcb6_1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51e31bbcb6_1_7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1e31bbcb6_1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51e31bbcb6_1_7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1e31bbcb6_1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51e31bbcb6_1_7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1e31bbcb6_1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51e31bbcb6_1_7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1e31bbcb6_1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251e31bbcb6_1_8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51e31bbcb6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51e31bbcb6_1_7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1e31bbcb6_1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51e31bbcb6_1_7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1e31bbcb6_1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51e31bbcb6_1_6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51e31bbcb6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251e31bbcb6_1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1e31bbcb6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251e31bbcb6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e3fc860d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e3fc860d2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51e31bbcb6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51e31bbcb6_1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1e31bbcb6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251e31bbcb6_1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51e31bbcb6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51e31bbcb6_1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1e31bbcb6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51e31bbcb6_1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1e31bbcb6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51e31bbcb6_1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51e31bbcb6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251e31bbcb6_1_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51e31bbcb6_1_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51e31bbcb6_1_4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251e31bbcb6_1_48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51e31bbcb6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251e31bbcb6_1_5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51e31bbcb6_1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51e31bbcb6_1_6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51e31bbcb6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251e31bbcb6_1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1e31bbcb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51e31bbcb6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51e31bbcb6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251e31bbcb6_1_3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1e31bbcb6_1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251e31bbcb6_1_7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5186652dd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25186652dd9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51e31bbcb6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251e31bbcb6_1_8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51e31bbcb6_1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251e31bbcb6_1_8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51e31bbcb6_1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251e31bbcb6_1_8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51e31bbcb6_1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251e31bbcb6_1_10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51e31bbcb6_1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251e31bbcb6_1_9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51e31bbcb6_1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251e31bbcb6_1_9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1e31bbcb6_1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251e31bbcb6_1_9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1e31bbcb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51e31bbcb6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51e31bbcb6_1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251e31bbcb6_1_10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51e31bbcb6_1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251e31bbcb6_1_10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2442c7a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252442c7ad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5186652dd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25186652dd9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51e31bbcb6_1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251e31bbcb6_1_1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51e31bbcb6_1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251e31bbcb6_1_1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51e31bbcb6_1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251e31bbcb6_1_10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51e31bbcb6_1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51e31bbcb6_1_1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51e31bbcb6_1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251e31bbcb6_1_1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51e31bbcb6_1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251e31bbcb6_1_14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1e31bbcb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51e31bbcb6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51e31bbcb6_1_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251e31bbcb6_1_14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51e31bbcb6_1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251e31bbcb6_1_14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e3f50cc8a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e3f50cc8aa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e3fc860d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1e3fc860d2a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186652dd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5186652dd9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186652dd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5186652dd9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7.png"/><Relationship Id="rId4" Type="http://schemas.openxmlformats.org/officeDocument/2006/relationships/image" Target="../media/image1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6" name="Shape 6"/>
        <p:cNvGrpSpPr/>
        <p:nvPr/>
      </p:nvGrpSpPr>
      <p:grpSpPr>
        <a:xfrm>
          <a:off x="0" y="0"/>
          <a:ext cx="0" cy="0"/>
          <a:chOff x="0" y="0"/>
          <a:chExt cx="0" cy="0"/>
        </a:xfrm>
      </p:grpSpPr>
      <p:pic>
        <p:nvPicPr>
          <p:cNvPr descr="A picture containing text, athletic game, golf&#10;&#10;Description automatically generated" id="7" name="Google Shape;7;p2"/>
          <p:cNvPicPr preferRelativeResize="0"/>
          <p:nvPr/>
        </p:nvPicPr>
        <p:blipFill rotWithShape="1">
          <a:blip r:embed="rId2">
            <a:alphaModFix/>
          </a:blip>
          <a:srcRect b="0" l="0" r="0" t="0"/>
          <a:stretch/>
        </p:blipFill>
        <p:spPr>
          <a:xfrm>
            <a:off x="532" y="401"/>
            <a:ext cx="12190946" cy="6857205"/>
          </a:xfrm>
          <a:prstGeom prst="rect">
            <a:avLst/>
          </a:prstGeom>
          <a:noFill/>
          <a:ln>
            <a:noFill/>
          </a:ln>
        </p:spPr>
      </p:pic>
      <p:sp>
        <p:nvSpPr>
          <p:cNvPr id="8" name="Google Shape;8;p2"/>
          <p:cNvSpPr txBox="1"/>
          <p:nvPr/>
        </p:nvSpPr>
        <p:spPr>
          <a:xfrm>
            <a:off x="496000" y="512000"/>
            <a:ext cx="87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9" name="Google Shape;9;p2"/>
          <p:cNvSpPr txBox="1"/>
          <p:nvPr>
            <p:ph idx="1" type="body"/>
          </p:nvPr>
        </p:nvSpPr>
        <p:spPr>
          <a:xfrm>
            <a:off x="1409333" y="1423799"/>
            <a:ext cx="10427991"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10" name="Google Shape;10;p2"/>
          <p:cNvSpPr txBox="1"/>
          <p:nvPr>
            <p:ph idx="2" type="body"/>
          </p:nvPr>
        </p:nvSpPr>
        <p:spPr>
          <a:xfrm>
            <a:off x="1409332" y="2243406"/>
            <a:ext cx="10427991" cy="30800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11" name="Google Shape;11;p2"/>
          <p:cNvCxnSpPr/>
          <p:nvPr/>
        </p:nvCxnSpPr>
        <p:spPr>
          <a:xfrm>
            <a:off x="1720731" y="2136371"/>
            <a:ext cx="2196000" cy="0"/>
          </a:xfrm>
          <a:prstGeom prst="straightConnector1">
            <a:avLst/>
          </a:prstGeom>
          <a:noFill/>
          <a:ln cap="flat" cmpd="sng" w="19050">
            <a:solidFill>
              <a:srgbClr val="F47D20"/>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ELIXIR">
  <p:cSld name="Title slide ELIXIR">
    <p:spTree>
      <p:nvGrpSpPr>
        <p:cNvPr id="63" name="Shape 63"/>
        <p:cNvGrpSpPr/>
        <p:nvPr/>
      </p:nvGrpSpPr>
      <p:grpSpPr>
        <a:xfrm>
          <a:off x="0" y="0"/>
          <a:ext cx="0" cy="0"/>
          <a:chOff x="0" y="0"/>
          <a:chExt cx="0" cy="0"/>
        </a:xfrm>
      </p:grpSpPr>
      <p:pic>
        <p:nvPicPr>
          <p:cNvPr id="64" name="Google Shape;64;p12"/>
          <p:cNvPicPr preferRelativeResize="0"/>
          <p:nvPr/>
        </p:nvPicPr>
        <p:blipFill rotWithShape="1">
          <a:blip r:embed="rId2">
            <a:alphaModFix/>
          </a:blip>
          <a:srcRect b="0" l="566" r="1700" t="2581"/>
          <a:stretch/>
        </p:blipFill>
        <p:spPr>
          <a:xfrm>
            <a:off x="0" y="0"/>
            <a:ext cx="12192007" cy="3312700"/>
          </a:xfrm>
          <a:prstGeom prst="rect">
            <a:avLst/>
          </a:prstGeom>
          <a:noFill/>
          <a:ln>
            <a:noFill/>
          </a:ln>
        </p:spPr>
      </p:pic>
      <p:pic>
        <p:nvPicPr>
          <p:cNvPr descr="A picture containing meter&#10;&#10;Description automatically generated" id="65" name="Google Shape;65;p12"/>
          <p:cNvPicPr preferRelativeResize="0"/>
          <p:nvPr/>
        </p:nvPicPr>
        <p:blipFill rotWithShape="1">
          <a:blip r:embed="rId3">
            <a:alphaModFix/>
          </a:blip>
          <a:srcRect b="0" l="0" r="0" t="0"/>
          <a:stretch/>
        </p:blipFill>
        <p:spPr>
          <a:xfrm>
            <a:off x="489075" y="3737750"/>
            <a:ext cx="2602250" cy="1971769"/>
          </a:xfrm>
          <a:prstGeom prst="rect">
            <a:avLst/>
          </a:prstGeom>
          <a:noFill/>
          <a:ln>
            <a:noFill/>
          </a:ln>
        </p:spPr>
      </p:pic>
      <p:grpSp>
        <p:nvGrpSpPr>
          <p:cNvPr id="66" name="Google Shape;66;p12"/>
          <p:cNvGrpSpPr/>
          <p:nvPr/>
        </p:nvGrpSpPr>
        <p:grpSpPr>
          <a:xfrm>
            <a:off x="615946" y="5710527"/>
            <a:ext cx="2213585" cy="691879"/>
            <a:chOff x="14819123" y="10021282"/>
            <a:chExt cx="7106213" cy="2555890"/>
          </a:xfrm>
        </p:grpSpPr>
        <p:pic>
          <p:nvPicPr>
            <p:cNvPr id="67" name="Google Shape;67;p12"/>
            <p:cNvPicPr preferRelativeResize="0"/>
            <p:nvPr/>
          </p:nvPicPr>
          <p:blipFill rotWithShape="1">
            <a:blip r:embed="rId4">
              <a:alphaModFix/>
            </a:blip>
            <a:srcRect b="0" l="0" r="0" t="0"/>
            <a:stretch/>
          </p:blipFill>
          <p:spPr>
            <a:xfrm>
              <a:off x="14819132" y="10076896"/>
              <a:ext cx="1141985" cy="961406"/>
            </a:xfrm>
            <a:prstGeom prst="rect">
              <a:avLst/>
            </a:prstGeom>
            <a:noFill/>
            <a:ln>
              <a:noFill/>
            </a:ln>
          </p:spPr>
        </p:pic>
        <p:sp>
          <p:nvSpPr>
            <p:cNvPr id="68" name="Google Shape;68;p12"/>
            <p:cNvSpPr txBox="1"/>
            <p:nvPr/>
          </p:nvSpPr>
          <p:spPr>
            <a:xfrm>
              <a:off x="15970576" y="10021282"/>
              <a:ext cx="5954700" cy="746400"/>
            </a:xfrm>
            <a:prstGeom prst="rect">
              <a:avLst/>
            </a:prstGeom>
            <a:noFill/>
            <a:ln>
              <a:noFill/>
            </a:ln>
          </p:spPr>
          <p:txBody>
            <a:bodyPr anchorCtr="0" anchor="t" bIns="24500" lIns="48975" spcFirstLastPara="1" rIns="48975" wrap="square" tIns="24500">
              <a:noAutofit/>
            </a:bodyPr>
            <a:lstStyle/>
            <a:p>
              <a:pPr indent="0" lvl="0" marL="0" marR="0" rtl="0" algn="l">
                <a:spcBef>
                  <a:spcPts val="0"/>
                </a:spcBef>
                <a:spcAft>
                  <a:spcPts val="0"/>
                </a:spcAft>
                <a:buClr>
                  <a:srgbClr val="003F41"/>
                </a:buClr>
                <a:buSzPts val="1500"/>
                <a:buFont typeface="Corbel"/>
                <a:buNone/>
              </a:pPr>
              <a:r>
                <a:rPr b="0" i="1" lang="en-US" sz="1500" u="none" cap="none" strike="noStrike">
                  <a:solidFill>
                    <a:srgbClr val="003F41"/>
                  </a:solidFill>
                  <a:latin typeface="Corbel"/>
                  <a:ea typeface="Corbel"/>
                  <a:cs typeface="Corbel"/>
                  <a:sym typeface="Corbel"/>
                </a:rPr>
                <a:t>@ELIXIREurope</a:t>
              </a:r>
              <a:endParaRPr b="0" i="1" sz="1500" u="none" cap="none" strike="noStrike">
                <a:solidFill>
                  <a:srgbClr val="003F41"/>
                </a:solidFill>
                <a:latin typeface="Corbel"/>
                <a:ea typeface="Corbel"/>
                <a:cs typeface="Corbel"/>
                <a:sym typeface="Corbel"/>
              </a:endParaRPr>
            </a:p>
          </p:txBody>
        </p:sp>
        <p:pic>
          <p:nvPicPr>
            <p:cNvPr id="69" name="Google Shape;69;p12"/>
            <p:cNvPicPr preferRelativeResize="0"/>
            <p:nvPr/>
          </p:nvPicPr>
          <p:blipFill rotWithShape="1">
            <a:blip r:embed="rId5">
              <a:alphaModFix/>
            </a:blip>
            <a:srcRect b="0" l="0" r="0" t="0"/>
            <a:stretch/>
          </p:blipFill>
          <p:spPr>
            <a:xfrm>
              <a:off x="14819123" y="11462854"/>
              <a:ext cx="1104332" cy="1114318"/>
            </a:xfrm>
            <a:prstGeom prst="rect">
              <a:avLst/>
            </a:prstGeom>
            <a:noFill/>
            <a:ln>
              <a:noFill/>
            </a:ln>
          </p:spPr>
        </p:pic>
        <p:sp>
          <p:nvSpPr>
            <p:cNvPr id="70" name="Google Shape;70;p12"/>
            <p:cNvSpPr txBox="1"/>
            <p:nvPr/>
          </p:nvSpPr>
          <p:spPr>
            <a:xfrm>
              <a:off x="15898635" y="11537912"/>
              <a:ext cx="6026700" cy="746400"/>
            </a:xfrm>
            <a:prstGeom prst="rect">
              <a:avLst/>
            </a:prstGeom>
            <a:noFill/>
            <a:ln>
              <a:noFill/>
            </a:ln>
          </p:spPr>
          <p:txBody>
            <a:bodyPr anchorCtr="0" anchor="t" bIns="24500" lIns="48975" spcFirstLastPara="1" rIns="48975" wrap="square" tIns="24500">
              <a:noAutofit/>
            </a:bodyPr>
            <a:lstStyle/>
            <a:p>
              <a:pPr indent="0" lvl="0" marL="0" marR="0" rtl="0" algn="l">
                <a:spcBef>
                  <a:spcPts val="0"/>
                </a:spcBef>
                <a:spcAft>
                  <a:spcPts val="0"/>
                </a:spcAft>
                <a:buClr>
                  <a:srgbClr val="003F41"/>
                </a:buClr>
                <a:buSzPts val="1500"/>
                <a:buFont typeface="Corbel"/>
                <a:buNone/>
              </a:pPr>
              <a:r>
                <a:rPr b="0" i="1" lang="en-US" sz="1500" u="none" cap="none" strike="noStrike">
                  <a:solidFill>
                    <a:srgbClr val="003F41"/>
                  </a:solidFill>
                  <a:latin typeface="Corbel"/>
                  <a:ea typeface="Corbel"/>
                  <a:cs typeface="Corbel"/>
                  <a:sym typeface="Corbel"/>
                </a:rPr>
                <a:t>/company/elixir-europe</a:t>
              </a:r>
              <a:endParaRPr b="0" i="1" sz="1500" u="none" cap="none" strike="noStrike">
                <a:solidFill>
                  <a:srgbClr val="003F41"/>
                </a:solidFill>
                <a:latin typeface="Corbel"/>
                <a:ea typeface="Corbel"/>
                <a:cs typeface="Corbel"/>
                <a:sym typeface="Corbel"/>
              </a:endParaRPr>
            </a:p>
          </p:txBody>
        </p:sp>
      </p:grpSp>
      <p:sp>
        <p:nvSpPr>
          <p:cNvPr id="71" name="Google Shape;71;p12"/>
          <p:cNvSpPr txBox="1"/>
          <p:nvPr>
            <p:ph type="ctrTitle"/>
          </p:nvPr>
        </p:nvSpPr>
        <p:spPr>
          <a:xfrm>
            <a:off x="3775025" y="3541300"/>
            <a:ext cx="7860300" cy="1434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800"/>
              <a:buFont typeface="Corbel"/>
              <a:buNone/>
              <a:defRPr b="1" sz="4400">
                <a:solidFill>
                  <a:srgbClr val="003F41"/>
                </a:solidFill>
              </a:defRPr>
            </a:lvl1pPr>
            <a:lvl2pPr lvl="1" rtl="0" algn="l">
              <a:spcBef>
                <a:spcPts val="0"/>
              </a:spcBef>
              <a:spcAft>
                <a:spcPts val="0"/>
              </a:spcAft>
              <a:buSzPts val="1500"/>
              <a:buFont typeface="Corbel"/>
              <a:buNone/>
              <a:defRPr/>
            </a:lvl2pPr>
            <a:lvl3pPr lvl="2" rtl="0" algn="l">
              <a:spcBef>
                <a:spcPts val="0"/>
              </a:spcBef>
              <a:spcAft>
                <a:spcPts val="0"/>
              </a:spcAft>
              <a:buSzPts val="1500"/>
              <a:buFont typeface="Corbel"/>
              <a:buNone/>
              <a:defRPr/>
            </a:lvl3pPr>
            <a:lvl4pPr lvl="3" rtl="0" algn="l">
              <a:spcBef>
                <a:spcPts val="0"/>
              </a:spcBef>
              <a:spcAft>
                <a:spcPts val="0"/>
              </a:spcAft>
              <a:buSzPts val="1500"/>
              <a:buFont typeface="Corbel"/>
              <a:buNone/>
              <a:defRPr/>
            </a:lvl4pPr>
            <a:lvl5pPr lvl="4" rtl="0" algn="l">
              <a:spcBef>
                <a:spcPts val="0"/>
              </a:spcBef>
              <a:spcAft>
                <a:spcPts val="0"/>
              </a:spcAft>
              <a:buSzPts val="1500"/>
              <a:buFont typeface="Corbel"/>
              <a:buNone/>
              <a:defRPr/>
            </a:lvl5pPr>
            <a:lvl6pPr lvl="5" rtl="0" algn="l">
              <a:spcBef>
                <a:spcPts val="0"/>
              </a:spcBef>
              <a:spcAft>
                <a:spcPts val="0"/>
              </a:spcAft>
              <a:buSzPts val="1500"/>
              <a:buFont typeface="Corbel"/>
              <a:buNone/>
              <a:defRPr>
                <a:latin typeface="Corbel"/>
                <a:ea typeface="Corbel"/>
                <a:cs typeface="Corbel"/>
                <a:sym typeface="Corbel"/>
              </a:defRPr>
            </a:lvl6pPr>
            <a:lvl7pPr lvl="6" rtl="0" algn="l">
              <a:spcBef>
                <a:spcPts val="0"/>
              </a:spcBef>
              <a:spcAft>
                <a:spcPts val="0"/>
              </a:spcAft>
              <a:buSzPts val="1500"/>
              <a:buFont typeface="Corbel"/>
              <a:buNone/>
              <a:defRPr>
                <a:latin typeface="Corbel"/>
                <a:ea typeface="Corbel"/>
                <a:cs typeface="Corbel"/>
                <a:sym typeface="Corbel"/>
              </a:defRPr>
            </a:lvl7pPr>
            <a:lvl8pPr lvl="7" rtl="0" algn="l">
              <a:spcBef>
                <a:spcPts val="0"/>
              </a:spcBef>
              <a:spcAft>
                <a:spcPts val="0"/>
              </a:spcAft>
              <a:buSzPts val="1500"/>
              <a:buFont typeface="Corbel"/>
              <a:buNone/>
              <a:defRPr>
                <a:latin typeface="Corbel"/>
                <a:ea typeface="Corbel"/>
                <a:cs typeface="Corbel"/>
                <a:sym typeface="Corbel"/>
              </a:defRPr>
            </a:lvl8pPr>
            <a:lvl9pPr lvl="8" rtl="0" algn="l">
              <a:spcBef>
                <a:spcPts val="0"/>
              </a:spcBef>
              <a:spcAft>
                <a:spcPts val="0"/>
              </a:spcAft>
              <a:buSzPts val="1500"/>
              <a:buFont typeface="Corbel"/>
              <a:buNone/>
              <a:defRPr>
                <a:latin typeface="Corbel"/>
                <a:ea typeface="Corbel"/>
                <a:cs typeface="Corbel"/>
                <a:sym typeface="Corbel"/>
              </a:defRPr>
            </a:lvl9pPr>
          </a:lstStyle>
          <a:p/>
        </p:txBody>
      </p:sp>
      <p:sp>
        <p:nvSpPr>
          <p:cNvPr id="72" name="Google Shape;72;p12"/>
          <p:cNvSpPr txBox="1"/>
          <p:nvPr>
            <p:ph idx="1" type="subTitle"/>
          </p:nvPr>
        </p:nvSpPr>
        <p:spPr>
          <a:xfrm>
            <a:off x="3775035" y="4975900"/>
            <a:ext cx="7860300" cy="899700"/>
          </a:xfrm>
          <a:prstGeom prst="rect">
            <a:avLst/>
          </a:prstGeom>
          <a:noFill/>
          <a:ln>
            <a:noFill/>
          </a:ln>
        </p:spPr>
        <p:txBody>
          <a:bodyPr anchorCtr="0" anchor="b" bIns="0" lIns="0" spcFirstLastPara="1" rIns="0" wrap="square" tIns="0">
            <a:noAutofit/>
          </a:bodyPr>
          <a:lstStyle>
            <a:lvl1pPr lvl="0" rtl="0" algn="r">
              <a:spcBef>
                <a:spcPts val="500"/>
              </a:spcBef>
              <a:spcAft>
                <a:spcPts val="0"/>
              </a:spcAft>
              <a:buSzPts val="2800"/>
              <a:buFont typeface="Corbel"/>
              <a:buNone/>
              <a:defRPr sz="2800">
                <a:latin typeface="Corbel"/>
                <a:ea typeface="Corbel"/>
                <a:cs typeface="Corbel"/>
                <a:sym typeface="Corbel"/>
              </a:defRPr>
            </a:lvl1pPr>
            <a:lvl2pPr lvl="1" rtl="0" algn="ctr">
              <a:spcBef>
                <a:spcPts val="700"/>
              </a:spcBef>
              <a:spcAft>
                <a:spcPts val="0"/>
              </a:spcAft>
              <a:buSzPts val="2000"/>
              <a:buFont typeface="Corbel"/>
              <a:buNone/>
              <a:defRPr sz="1500">
                <a:solidFill>
                  <a:srgbClr val="888888"/>
                </a:solidFill>
                <a:latin typeface="Corbel"/>
                <a:ea typeface="Corbel"/>
                <a:cs typeface="Corbel"/>
                <a:sym typeface="Corbel"/>
              </a:defRPr>
            </a:lvl2pPr>
            <a:lvl3pPr lvl="2" rtl="0" algn="ctr">
              <a:spcBef>
                <a:spcPts val="700"/>
              </a:spcBef>
              <a:spcAft>
                <a:spcPts val="0"/>
              </a:spcAft>
              <a:buSzPts val="2000"/>
              <a:buFont typeface="Corbel"/>
              <a:buNone/>
              <a:defRPr sz="1500">
                <a:solidFill>
                  <a:srgbClr val="888888"/>
                </a:solidFill>
                <a:latin typeface="Corbel"/>
                <a:ea typeface="Corbel"/>
                <a:cs typeface="Corbel"/>
                <a:sym typeface="Corbel"/>
              </a:defRPr>
            </a:lvl3pPr>
            <a:lvl4pPr lvl="3" rtl="0" algn="ctr">
              <a:spcBef>
                <a:spcPts val="700"/>
              </a:spcBef>
              <a:spcAft>
                <a:spcPts val="0"/>
              </a:spcAft>
              <a:buSzPts val="2000"/>
              <a:buFont typeface="Corbel"/>
              <a:buNone/>
              <a:defRPr sz="1500">
                <a:solidFill>
                  <a:srgbClr val="888888"/>
                </a:solidFill>
                <a:latin typeface="Corbel"/>
                <a:ea typeface="Corbel"/>
                <a:cs typeface="Corbel"/>
                <a:sym typeface="Corbel"/>
              </a:defRPr>
            </a:lvl4pPr>
            <a:lvl5pPr lvl="4" rtl="0" algn="ctr">
              <a:spcBef>
                <a:spcPts val="700"/>
              </a:spcBef>
              <a:spcAft>
                <a:spcPts val="0"/>
              </a:spcAft>
              <a:buSzPts val="2000"/>
              <a:buFont typeface="Corbel"/>
              <a:buNone/>
              <a:defRPr sz="1500">
                <a:solidFill>
                  <a:srgbClr val="888888"/>
                </a:solidFill>
                <a:latin typeface="Corbel"/>
                <a:ea typeface="Corbel"/>
                <a:cs typeface="Corbel"/>
                <a:sym typeface="Corbel"/>
              </a:defRPr>
            </a:lvl5pPr>
            <a:lvl6pPr lvl="5" rtl="0" algn="ctr">
              <a:spcBef>
                <a:spcPts val="700"/>
              </a:spcBef>
              <a:spcAft>
                <a:spcPts val="0"/>
              </a:spcAft>
              <a:buSzPts val="2000"/>
              <a:buFont typeface="Corbel"/>
              <a:buNone/>
              <a:defRPr sz="1500">
                <a:solidFill>
                  <a:srgbClr val="888888"/>
                </a:solidFill>
                <a:latin typeface="Corbel"/>
                <a:ea typeface="Corbel"/>
                <a:cs typeface="Corbel"/>
                <a:sym typeface="Corbel"/>
              </a:defRPr>
            </a:lvl6pPr>
            <a:lvl7pPr lvl="6" rtl="0" algn="ctr">
              <a:spcBef>
                <a:spcPts val="400"/>
              </a:spcBef>
              <a:spcAft>
                <a:spcPts val="0"/>
              </a:spcAft>
              <a:buSzPts val="2000"/>
              <a:buFont typeface="Corbel"/>
              <a:buNone/>
              <a:defRPr sz="1500">
                <a:solidFill>
                  <a:srgbClr val="888888"/>
                </a:solidFill>
                <a:latin typeface="Corbel"/>
                <a:ea typeface="Corbel"/>
                <a:cs typeface="Corbel"/>
                <a:sym typeface="Corbel"/>
              </a:defRPr>
            </a:lvl7pPr>
            <a:lvl8pPr lvl="7" rtl="0" algn="ctr">
              <a:spcBef>
                <a:spcPts val="400"/>
              </a:spcBef>
              <a:spcAft>
                <a:spcPts val="0"/>
              </a:spcAft>
              <a:buSzPts val="2000"/>
              <a:buFont typeface="Corbel"/>
              <a:buNone/>
              <a:defRPr sz="1500">
                <a:solidFill>
                  <a:srgbClr val="888888"/>
                </a:solidFill>
                <a:latin typeface="Corbel"/>
                <a:ea typeface="Corbel"/>
                <a:cs typeface="Corbel"/>
                <a:sym typeface="Corbel"/>
              </a:defRPr>
            </a:lvl8pPr>
            <a:lvl9pPr lvl="8" rtl="0" algn="ctr">
              <a:spcBef>
                <a:spcPts val="400"/>
              </a:spcBef>
              <a:spcAft>
                <a:spcPts val="0"/>
              </a:spcAft>
              <a:buSzPts val="2000"/>
              <a:buFont typeface="Corbel"/>
              <a:buNone/>
              <a:defRPr sz="1500">
                <a:solidFill>
                  <a:srgbClr val="888888"/>
                </a:solidFill>
                <a:latin typeface="Corbel"/>
                <a:ea typeface="Corbel"/>
                <a:cs typeface="Corbel"/>
                <a:sym typeface="Corbel"/>
              </a:defRPr>
            </a:lvl9pPr>
          </a:lstStyle>
          <a:p/>
        </p:txBody>
      </p:sp>
      <p:sp>
        <p:nvSpPr>
          <p:cNvPr id="73" name="Google Shape;73;p12"/>
          <p:cNvSpPr txBox="1"/>
          <p:nvPr>
            <p:ph idx="2" type="body"/>
          </p:nvPr>
        </p:nvSpPr>
        <p:spPr>
          <a:xfrm>
            <a:off x="3775035" y="5875475"/>
            <a:ext cx="7860300" cy="558000"/>
          </a:xfrm>
          <a:prstGeom prst="rect">
            <a:avLst/>
          </a:prstGeom>
          <a:noFill/>
          <a:ln>
            <a:noFill/>
          </a:ln>
        </p:spPr>
        <p:txBody>
          <a:bodyPr anchorCtr="0" anchor="t" bIns="0" lIns="0" spcFirstLastPara="1" rIns="0" wrap="square" tIns="0">
            <a:noAutofit/>
          </a:bodyPr>
          <a:lstStyle>
            <a:lvl1pPr indent="-228600" lvl="0" marL="457200" rtl="0" algn="r">
              <a:spcBef>
                <a:spcPts val="400"/>
              </a:spcBef>
              <a:spcAft>
                <a:spcPts val="0"/>
              </a:spcAft>
              <a:buSzPts val="1900"/>
              <a:buFont typeface="Corbel"/>
              <a:buNone/>
              <a:defRPr sz="1900">
                <a:solidFill>
                  <a:schemeClr val="dk2"/>
                </a:solidFill>
                <a:latin typeface="Corbel"/>
                <a:ea typeface="Corbel"/>
                <a:cs typeface="Corbel"/>
                <a:sym typeface="Corbel"/>
              </a:defRPr>
            </a:lvl1pPr>
            <a:lvl2pPr indent="-349250" lvl="1" marL="914400" rtl="0" algn="l">
              <a:spcBef>
                <a:spcPts val="700"/>
              </a:spcBef>
              <a:spcAft>
                <a:spcPts val="0"/>
              </a:spcAft>
              <a:buSzPts val="1900"/>
              <a:buFont typeface="Corbel"/>
              <a:buChar char="○"/>
              <a:defRPr sz="1500">
                <a:latin typeface="Corbel"/>
                <a:ea typeface="Corbel"/>
                <a:cs typeface="Corbel"/>
                <a:sym typeface="Corbel"/>
              </a:defRPr>
            </a:lvl2pPr>
            <a:lvl3pPr indent="-349250" lvl="2" marL="1371600" rtl="0" algn="l">
              <a:spcBef>
                <a:spcPts val="700"/>
              </a:spcBef>
              <a:spcAft>
                <a:spcPts val="0"/>
              </a:spcAft>
              <a:buSzPts val="1900"/>
              <a:buFont typeface="Corbel"/>
              <a:buChar char="■"/>
              <a:defRPr sz="1500">
                <a:latin typeface="Corbel"/>
                <a:ea typeface="Corbel"/>
                <a:cs typeface="Corbel"/>
                <a:sym typeface="Corbel"/>
              </a:defRPr>
            </a:lvl3pPr>
            <a:lvl4pPr indent="-349250" lvl="3" marL="1828800" rtl="0" algn="l">
              <a:spcBef>
                <a:spcPts val="700"/>
              </a:spcBef>
              <a:spcAft>
                <a:spcPts val="0"/>
              </a:spcAft>
              <a:buSzPts val="1900"/>
              <a:buFont typeface="Corbel"/>
              <a:buChar char="●"/>
              <a:defRPr sz="1500">
                <a:latin typeface="Corbel"/>
                <a:ea typeface="Corbel"/>
                <a:cs typeface="Corbel"/>
                <a:sym typeface="Corbel"/>
              </a:defRPr>
            </a:lvl4pPr>
            <a:lvl5pPr indent="-349250" lvl="4" marL="2286000" rtl="0" algn="l">
              <a:spcBef>
                <a:spcPts val="700"/>
              </a:spcBef>
              <a:spcAft>
                <a:spcPts val="0"/>
              </a:spcAft>
              <a:buSzPts val="1900"/>
              <a:buFont typeface="Corbel"/>
              <a:buChar char="○"/>
              <a:defRPr sz="1500">
                <a:latin typeface="Corbel"/>
                <a:ea typeface="Corbel"/>
                <a:cs typeface="Corbel"/>
                <a:sym typeface="Corbel"/>
              </a:defRPr>
            </a:lvl5pPr>
            <a:lvl6pPr indent="-349250" lvl="5" marL="2743200" rtl="0" algn="l">
              <a:spcBef>
                <a:spcPts val="700"/>
              </a:spcBef>
              <a:spcAft>
                <a:spcPts val="0"/>
              </a:spcAft>
              <a:buSzPts val="1900"/>
              <a:buFont typeface="Corbel"/>
              <a:buChar char="■"/>
              <a:defRPr sz="1500">
                <a:latin typeface="Corbel"/>
                <a:ea typeface="Corbel"/>
                <a:cs typeface="Corbel"/>
                <a:sym typeface="Corbel"/>
              </a:defRPr>
            </a:lvl6pPr>
            <a:lvl7pPr indent="-349250" lvl="6" marL="3200400" rtl="0" algn="l">
              <a:spcBef>
                <a:spcPts val="400"/>
              </a:spcBef>
              <a:spcAft>
                <a:spcPts val="0"/>
              </a:spcAft>
              <a:buSzPts val="1900"/>
              <a:buFont typeface="Corbel"/>
              <a:buChar char="●"/>
              <a:defRPr sz="1500">
                <a:latin typeface="Corbel"/>
                <a:ea typeface="Corbel"/>
                <a:cs typeface="Corbel"/>
                <a:sym typeface="Corbel"/>
              </a:defRPr>
            </a:lvl7pPr>
            <a:lvl8pPr indent="-349250" lvl="7" marL="3657600" rtl="0" algn="l">
              <a:spcBef>
                <a:spcPts val="400"/>
              </a:spcBef>
              <a:spcAft>
                <a:spcPts val="0"/>
              </a:spcAft>
              <a:buSzPts val="1900"/>
              <a:buFont typeface="Corbel"/>
              <a:buChar char="○"/>
              <a:defRPr sz="1500">
                <a:latin typeface="Corbel"/>
                <a:ea typeface="Corbel"/>
                <a:cs typeface="Corbel"/>
                <a:sym typeface="Corbel"/>
              </a:defRPr>
            </a:lvl8pPr>
            <a:lvl9pPr indent="-349250" lvl="8" marL="4114800" rtl="0" algn="l">
              <a:spcBef>
                <a:spcPts val="400"/>
              </a:spcBef>
              <a:spcAft>
                <a:spcPts val="0"/>
              </a:spcAft>
              <a:buSzPts val="1900"/>
              <a:buFont typeface="Corbel"/>
              <a:buChar char="■"/>
              <a:defRPr sz="1500">
                <a:latin typeface="Corbel"/>
                <a:ea typeface="Corbel"/>
                <a:cs typeface="Corbel"/>
                <a:sym typeface="Corbe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ONVERGE">
  <p:cSld name="Title slide EXCELERATE">
    <p:spTree>
      <p:nvGrpSpPr>
        <p:cNvPr id="74" name="Shape 74"/>
        <p:cNvGrpSpPr/>
        <p:nvPr/>
      </p:nvGrpSpPr>
      <p:grpSpPr>
        <a:xfrm>
          <a:off x="0" y="0"/>
          <a:ext cx="0" cy="0"/>
          <a:chOff x="0" y="0"/>
          <a:chExt cx="0" cy="0"/>
        </a:xfrm>
      </p:grpSpPr>
      <p:sp>
        <p:nvSpPr>
          <p:cNvPr id="75" name="Google Shape;75;p13"/>
          <p:cNvSpPr txBox="1"/>
          <p:nvPr>
            <p:ph type="ctrTitle"/>
          </p:nvPr>
        </p:nvSpPr>
        <p:spPr>
          <a:xfrm>
            <a:off x="4281450" y="3541300"/>
            <a:ext cx="7353900" cy="1434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800"/>
              <a:buFont typeface="Corbel"/>
              <a:buNone/>
              <a:defRPr b="1" sz="4400">
                <a:solidFill>
                  <a:srgbClr val="003F41"/>
                </a:solidFill>
              </a:defRPr>
            </a:lvl1pPr>
            <a:lvl2pPr lvl="1" rtl="0" algn="l">
              <a:spcBef>
                <a:spcPts val="0"/>
              </a:spcBef>
              <a:spcAft>
                <a:spcPts val="0"/>
              </a:spcAft>
              <a:buSzPts val="1500"/>
              <a:buFont typeface="Corbel"/>
              <a:buNone/>
              <a:defRPr/>
            </a:lvl2pPr>
            <a:lvl3pPr lvl="2" rtl="0" algn="l">
              <a:spcBef>
                <a:spcPts val="0"/>
              </a:spcBef>
              <a:spcAft>
                <a:spcPts val="0"/>
              </a:spcAft>
              <a:buSzPts val="1500"/>
              <a:buFont typeface="Corbel"/>
              <a:buNone/>
              <a:defRPr/>
            </a:lvl3pPr>
            <a:lvl4pPr lvl="3" rtl="0" algn="l">
              <a:spcBef>
                <a:spcPts val="0"/>
              </a:spcBef>
              <a:spcAft>
                <a:spcPts val="0"/>
              </a:spcAft>
              <a:buSzPts val="1500"/>
              <a:buFont typeface="Corbel"/>
              <a:buNone/>
              <a:defRPr/>
            </a:lvl4pPr>
            <a:lvl5pPr lvl="4" rtl="0" algn="l">
              <a:spcBef>
                <a:spcPts val="0"/>
              </a:spcBef>
              <a:spcAft>
                <a:spcPts val="0"/>
              </a:spcAft>
              <a:buSzPts val="1500"/>
              <a:buFont typeface="Corbel"/>
              <a:buNone/>
              <a:defRPr/>
            </a:lvl5pPr>
            <a:lvl6pPr lvl="5" rtl="0" algn="l">
              <a:spcBef>
                <a:spcPts val="0"/>
              </a:spcBef>
              <a:spcAft>
                <a:spcPts val="0"/>
              </a:spcAft>
              <a:buSzPts val="1500"/>
              <a:buFont typeface="Corbel"/>
              <a:buNone/>
              <a:defRPr>
                <a:latin typeface="Corbel"/>
                <a:ea typeface="Corbel"/>
                <a:cs typeface="Corbel"/>
                <a:sym typeface="Corbel"/>
              </a:defRPr>
            </a:lvl6pPr>
            <a:lvl7pPr lvl="6" rtl="0" algn="l">
              <a:spcBef>
                <a:spcPts val="0"/>
              </a:spcBef>
              <a:spcAft>
                <a:spcPts val="0"/>
              </a:spcAft>
              <a:buSzPts val="1500"/>
              <a:buFont typeface="Corbel"/>
              <a:buNone/>
              <a:defRPr>
                <a:latin typeface="Corbel"/>
                <a:ea typeface="Corbel"/>
                <a:cs typeface="Corbel"/>
                <a:sym typeface="Corbel"/>
              </a:defRPr>
            </a:lvl7pPr>
            <a:lvl8pPr lvl="7" rtl="0" algn="l">
              <a:spcBef>
                <a:spcPts val="0"/>
              </a:spcBef>
              <a:spcAft>
                <a:spcPts val="0"/>
              </a:spcAft>
              <a:buSzPts val="1500"/>
              <a:buFont typeface="Corbel"/>
              <a:buNone/>
              <a:defRPr>
                <a:latin typeface="Corbel"/>
                <a:ea typeface="Corbel"/>
                <a:cs typeface="Corbel"/>
                <a:sym typeface="Corbel"/>
              </a:defRPr>
            </a:lvl8pPr>
            <a:lvl9pPr lvl="8" rtl="0" algn="l">
              <a:spcBef>
                <a:spcPts val="0"/>
              </a:spcBef>
              <a:spcAft>
                <a:spcPts val="0"/>
              </a:spcAft>
              <a:buSzPts val="1500"/>
              <a:buFont typeface="Corbel"/>
              <a:buNone/>
              <a:defRPr>
                <a:latin typeface="Corbel"/>
                <a:ea typeface="Corbel"/>
                <a:cs typeface="Corbel"/>
                <a:sym typeface="Corbel"/>
              </a:defRPr>
            </a:lvl9pPr>
          </a:lstStyle>
          <a:p/>
        </p:txBody>
      </p:sp>
      <p:pic>
        <p:nvPicPr>
          <p:cNvPr id="76" name="Google Shape;76;p13"/>
          <p:cNvPicPr preferRelativeResize="0"/>
          <p:nvPr/>
        </p:nvPicPr>
        <p:blipFill rotWithShape="1">
          <a:blip r:embed="rId2">
            <a:alphaModFix/>
          </a:blip>
          <a:srcRect b="0" l="566" r="1700" t="2581"/>
          <a:stretch/>
        </p:blipFill>
        <p:spPr>
          <a:xfrm>
            <a:off x="0" y="0"/>
            <a:ext cx="12192007" cy="3312700"/>
          </a:xfrm>
          <a:prstGeom prst="rect">
            <a:avLst/>
          </a:prstGeom>
          <a:noFill/>
          <a:ln>
            <a:noFill/>
          </a:ln>
        </p:spPr>
      </p:pic>
      <p:grpSp>
        <p:nvGrpSpPr>
          <p:cNvPr id="77" name="Google Shape;77;p13"/>
          <p:cNvGrpSpPr/>
          <p:nvPr/>
        </p:nvGrpSpPr>
        <p:grpSpPr>
          <a:xfrm>
            <a:off x="466413" y="4788710"/>
            <a:ext cx="3910609" cy="1771100"/>
            <a:chOff x="323850" y="3671539"/>
            <a:chExt cx="2900400" cy="1313580"/>
          </a:xfrm>
        </p:grpSpPr>
        <p:pic>
          <p:nvPicPr>
            <p:cNvPr id="78" name="Google Shape;78;p13"/>
            <p:cNvPicPr preferRelativeResize="0"/>
            <p:nvPr/>
          </p:nvPicPr>
          <p:blipFill rotWithShape="1">
            <a:blip r:embed="rId3">
              <a:alphaModFix/>
            </a:blip>
            <a:srcRect b="0" l="0" r="0" t="0"/>
            <a:stretch/>
          </p:blipFill>
          <p:spPr>
            <a:xfrm>
              <a:off x="323851" y="3671539"/>
              <a:ext cx="1214094" cy="815737"/>
            </a:xfrm>
            <a:prstGeom prst="rect">
              <a:avLst/>
            </a:prstGeom>
            <a:noFill/>
            <a:ln>
              <a:noFill/>
            </a:ln>
          </p:spPr>
        </p:pic>
        <p:sp>
          <p:nvSpPr>
            <p:cNvPr id="79" name="Google Shape;79;p13"/>
            <p:cNvSpPr/>
            <p:nvPr/>
          </p:nvSpPr>
          <p:spPr>
            <a:xfrm>
              <a:off x="323850" y="4569619"/>
              <a:ext cx="2900400" cy="41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rgbClr val="7F7F7F"/>
                </a:buClr>
                <a:buSzPts val="800"/>
                <a:buFont typeface="Arial"/>
                <a:buNone/>
              </a:pPr>
              <a:r>
                <a:rPr lang="en-US" sz="800">
                  <a:solidFill>
                    <a:srgbClr val="7F7F7F"/>
                  </a:solidFill>
                  <a:latin typeface="Corbel"/>
                  <a:ea typeface="Corbel"/>
                  <a:cs typeface="Corbel"/>
                  <a:sym typeface="Corbel"/>
                </a:rPr>
                <a:t>ELIXIR-CONVERGE has received funding from the European Union’s Horizon 2020 Research and Innovation programme under grant agreement No 871075.</a:t>
              </a:r>
              <a:endParaRPr i="0" sz="1900" u="none" cap="none" strike="noStrike">
                <a:solidFill>
                  <a:srgbClr val="000000"/>
                </a:solidFill>
                <a:latin typeface="Corbel"/>
                <a:ea typeface="Corbel"/>
                <a:cs typeface="Corbel"/>
                <a:sym typeface="Corbel"/>
              </a:endParaRPr>
            </a:p>
          </p:txBody>
        </p:sp>
        <p:pic>
          <p:nvPicPr>
            <p:cNvPr id="80" name="Google Shape;80;p13"/>
            <p:cNvPicPr preferRelativeResize="0"/>
            <p:nvPr/>
          </p:nvPicPr>
          <p:blipFill>
            <a:blip r:embed="rId4">
              <a:alphaModFix/>
            </a:blip>
            <a:stretch>
              <a:fillRect/>
            </a:stretch>
          </p:blipFill>
          <p:spPr>
            <a:xfrm>
              <a:off x="1796325" y="3672358"/>
              <a:ext cx="1214089" cy="814103"/>
            </a:xfrm>
            <a:prstGeom prst="rect">
              <a:avLst/>
            </a:prstGeom>
            <a:noFill/>
            <a:ln>
              <a:noFill/>
            </a:ln>
          </p:spPr>
        </p:pic>
      </p:grpSp>
      <p:sp>
        <p:nvSpPr>
          <p:cNvPr id="81" name="Google Shape;81;p13"/>
          <p:cNvSpPr txBox="1"/>
          <p:nvPr>
            <p:ph idx="1" type="subTitle"/>
          </p:nvPr>
        </p:nvSpPr>
        <p:spPr>
          <a:xfrm>
            <a:off x="4281450" y="4975900"/>
            <a:ext cx="7353900" cy="899700"/>
          </a:xfrm>
          <a:prstGeom prst="rect">
            <a:avLst/>
          </a:prstGeom>
          <a:noFill/>
          <a:ln>
            <a:noFill/>
          </a:ln>
        </p:spPr>
        <p:txBody>
          <a:bodyPr anchorCtr="0" anchor="b" bIns="0" lIns="0" spcFirstLastPara="1" rIns="0" wrap="square" tIns="0">
            <a:noAutofit/>
          </a:bodyPr>
          <a:lstStyle>
            <a:lvl1pPr lvl="0" rtl="0" algn="r">
              <a:spcBef>
                <a:spcPts val="500"/>
              </a:spcBef>
              <a:spcAft>
                <a:spcPts val="0"/>
              </a:spcAft>
              <a:buSzPts val="2800"/>
              <a:buFont typeface="Corbel"/>
              <a:buNone/>
              <a:defRPr sz="2800">
                <a:latin typeface="Corbel"/>
                <a:ea typeface="Corbel"/>
                <a:cs typeface="Corbel"/>
                <a:sym typeface="Corbel"/>
              </a:defRPr>
            </a:lvl1pPr>
            <a:lvl2pPr lvl="1" rtl="0" algn="ctr">
              <a:spcBef>
                <a:spcPts val="700"/>
              </a:spcBef>
              <a:spcAft>
                <a:spcPts val="0"/>
              </a:spcAft>
              <a:buSzPts val="2000"/>
              <a:buFont typeface="Corbel"/>
              <a:buNone/>
              <a:defRPr sz="1500">
                <a:solidFill>
                  <a:srgbClr val="888888"/>
                </a:solidFill>
                <a:latin typeface="Corbel"/>
                <a:ea typeface="Corbel"/>
                <a:cs typeface="Corbel"/>
                <a:sym typeface="Corbel"/>
              </a:defRPr>
            </a:lvl2pPr>
            <a:lvl3pPr lvl="2" rtl="0" algn="ctr">
              <a:spcBef>
                <a:spcPts val="700"/>
              </a:spcBef>
              <a:spcAft>
                <a:spcPts val="0"/>
              </a:spcAft>
              <a:buSzPts val="2000"/>
              <a:buFont typeface="Corbel"/>
              <a:buNone/>
              <a:defRPr sz="1500">
                <a:solidFill>
                  <a:srgbClr val="888888"/>
                </a:solidFill>
                <a:latin typeface="Corbel"/>
                <a:ea typeface="Corbel"/>
                <a:cs typeface="Corbel"/>
                <a:sym typeface="Corbel"/>
              </a:defRPr>
            </a:lvl3pPr>
            <a:lvl4pPr lvl="3" rtl="0" algn="ctr">
              <a:spcBef>
                <a:spcPts val="700"/>
              </a:spcBef>
              <a:spcAft>
                <a:spcPts val="0"/>
              </a:spcAft>
              <a:buSzPts val="2000"/>
              <a:buFont typeface="Corbel"/>
              <a:buNone/>
              <a:defRPr sz="1500">
                <a:solidFill>
                  <a:srgbClr val="888888"/>
                </a:solidFill>
                <a:latin typeface="Corbel"/>
                <a:ea typeface="Corbel"/>
                <a:cs typeface="Corbel"/>
                <a:sym typeface="Corbel"/>
              </a:defRPr>
            </a:lvl4pPr>
            <a:lvl5pPr lvl="4" rtl="0" algn="ctr">
              <a:spcBef>
                <a:spcPts val="700"/>
              </a:spcBef>
              <a:spcAft>
                <a:spcPts val="0"/>
              </a:spcAft>
              <a:buSzPts val="2000"/>
              <a:buFont typeface="Corbel"/>
              <a:buNone/>
              <a:defRPr sz="1500">
                <a:solidFill>
                  <a:srgbClr val="888888"/>
                </a:solidFill>
                <a:latin typeface="Corbel"/>
                <a:ea typeface="Corbel"/>
                <a:cs typeface="Corbel"/>
                <a:sym typeface="Corbel"/>
              </a:defRPr>
            </a:lvl5pPr>
            <a:lvl6pPr lvl="5" rtl="0" algn="ctr">
              <a:spcBef>
                <a:spcPts val="700"/>
              </a:spcBef>
              <a:spcAft>
                <a:spcPts val="0"/>
              </a:spcAft>
              <a:buSzPts val="2000"/>
              <a:buFont typeface="Corbel"/>
              <a:buNone/>
              <a:defRPr sz="1500">
                <a:solidFill>
                  <a:srgbClr val="888888"/>
                </a:solidFill>
                <a:latin typeface="Corbel"/>
                <a:ea typeface="Corbel"/>
                <a:cs typeface="Corbel"/>
                <a:sym typeface="Corbel"/>
              </a:defRPr>
            </a:lvl6pPr>
            <a:lvl7pPr lvl="6" rtl="0" algn="ctr">
              <a:spcBef>
                <a:spcPts val="400"/>
              </a:spcBef>
              <a:spcAft>
                <a:spcPts val="0"/>
              </a:spcAft>
              <a:buSzPts val="2000"/>
              <a:buFont typeface="Corbel"/>
              <a:buNone/>
              <a:defRPr sz="1500">
                <a:solidFill>
                  <a:srgbClr val="888888"/>
                </a:solidFill>
                <a:latin typeface="Corbel"/>
                <a:ea typeface="Corbel"/>
                <a:cs typeface="Corbel"/>
                <a:sym typeface="Corbel"/>
              </a:defRPr>
            </a:lvl7pPr>
            <a:lvl8pPr lvl="7" rtl="0" algn="ctr">
              <a:spcBef>
                <a:spcPts val="400"/>
              </a:spcBef>
              <a:spcAft>
                <a:spcPts val="0"/>
              </a:spcAft>
              <a:buSzPts val="2000"/>
              <a:buFont typeface="Corbel"/>
              <a:buNone/>
              <a:defRPr sz="1500">
                <a:solidFill>
                  <a:srgbClr val="888888"/>
                </a:solidFill>
                <a:latin typeface="Corbel"/>
                <a:ea typeface="Corbel"/>
                <a:cs typeface="Corbel"/>
                <a:sym typeface="Corbel"/>
              </a:defRPr>
            </a:lvl8pPr>
            <a:lvl9pPr lvl="8" rtl="0" algn="ctr">
              <a:spcBef>
                <a:spcPts val="400"/>
              </a:spcBef>
              <a:spcAft>
                <a:spcPts val="0"/>
              </a:spcAft>
              <a:buSzPts val="2000"/>
              <a:buFont typeface="Corbel"/>
              <a:buNone/>
              <a:defRPr sz="1500">
                <a:solidFill>
                  <a:srgbClr val="888888"/>
                </a:solidFill>
                <a:latin typeface="Corbel"/>
                <a:ea typeface="Corbel"/>
                <a:cs typeface="Corbel"/>
                <a:sym typeface="Corbel"/>
              </a:defRPr>
            </a:lvl9pPr>
          </a:lstStyle>
          <a:p/>
        </p:txBody>
      </p:sp>
      <p:sp>
        <p:nvSpPr>
          <p:cNvPr id="82" name="Google Shape;82;p13"/>
          <p:cNvSpPr txBox="1"/>
          <p:nvPr>
            <p:ph idx="2" type="body"/>
          </p:nvPr>
        </p:nvSpPr>
        <p:spPr>
          <a:xfrm>
            <a:off x="4281450" y="5875475"/>
            <a:ext cx="7353900" cy="558000"/>
          </a:xfrm>
          <a:prstGeom prst="rect">
            <a:avLst/>
          </a:prstGeom>
          <a:noFill/>
          <a:ln>
            <a:noFill/>
          </a:ln>
        </p:spPr>
        <p:txBody>
          <a:bodyPr anchorCtr="0" anchor="t" bIns="0" lIns="0" spcFirstLastPara="1" rIns="0" wrap="square" tIns="0">
            <a:noAutofit/>
          </a:bodyPr>
          <a:lstStyle>
            <a:lvl1pPr indent="-228600" lvl="0" marL="457200" rtl="0" algn="r">
              <a:spcBef>
                <a:spcPts val="400"/>
              </a:spcBef>
              <a:spcAft>
                <a:spcPts val="0"/>
              </a:spcAft>
              <a:buSzPts val="1900"/>
              <a:buNone/>
              <a:defRPr sz="1900">
                <a:solidFill>
                  <a:schemeClr val="dk2"/>
                </a:solidFill>
              </a:defRPr>
            </a:lvl1pPr>
            <a:lvl2pPr indent="-349250" lvl="1" marL="914400" rtl="0" algn="l">
              <a:spcBef>
                <a:spcPts val="7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349250" lvl="4" marL="2286000" rtl="0" algn="l">
              <a:spcBef>
                <a:spcPts val="700"/>
              </a:spcBef>
              <a:spcAft>
                <a:spcPts val="0"/>
              </a:spcAft>
              <a:buSzPts val="1900"/>
              <a:buChar char="•"/>
              <a:defRPr/>
            </a:lvl5pPr>
            <a:lvl6pPr indent="-349250" lvl="5" marL="2743200" rtl="0" algn="l">
              <a:spcBef>
                <a:spcPts val="700"/>
              </a:spcBef>
              <a:spcAft>
                <a:spcPts val="0"/>
              </a:spcAft>
              <a:buSzPts val="1900"/>
              <a:buChar char="•"/>
              <a:defRPr/>
            </a:lvl6pPr>
            <a:lvl7pPr indent="-349250" lvl="6" marL="3200400" rtl="0" algn="l">
              <a:spcBef>
                <a:spcPts val="400"/>
              </a:spcBef>
              <a:spcAft>
                <a:spcPts val="0"/>
              </a:spcAft>
              <a:buSzPts val="1900"/>
              <a:buChar char="•"/>
              <a:defRPr/>
            </a:lvl7pPr>
            <a:lvl8pPr indent="-349250" lvl="7" marL="3657600" rtl="0" algn="l">
              <a:spcBef>
                <a:spcPts val="400"/>
              </a:spcBef>
              <a:spcAft>
                <a:spcPts val="0"/>
              </a:spcAft>
              <a:buSzPts val="1900"/>
              <a:buChar char="•"/>
              <a:defRPr/>
            </a:lvl8pPr>
            <a:lvl9pPr indent="-349250" lvl="8" marL="4114800" rtl="0" algn="l">
              <a:spcBef>
                <a:spcPts val="400"/>
              </a:spcBef>
              <a:spcAft>
                <a:spcPts val="0"/>
              </a:spcAft>
              <a:buSzPts val="19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CONTENT">
  <p:cSld name="EXCELERATE slide content">
    <p:spTree>
      <p:nvGrpSpPr>
        <p:cNvPr id="83" name="Shape 83"/>
        <p:cNvGrpSpPr/>
        <p:nvPr/>
      </p:nvGrpSpPr>
      <p:grpSpPr>
        <a:xfrm>
          <a:off x="0" y="0"/>
          <a:ext cx="0" cy="0"/>
          <a:chOff x="0" y="0"/>
          <a:chExt cx="0" cy="0"/>
        </a:xfrm>
      </p:grpSpPr>
      <p:pic>
        <p:nvPicPr>
          <p:cNvPr id="84" name="Google Shape;84;p14"/>
          <p:cNvPicPr preferRelativeResize="0"/>
          <p:nvPr/>
        </p:nvPicPr>
        <p:blipFill>
          <a:blip r:embed="rId2">
            <a:alphaModFix/>
          </a:blip>
          <a:stretch>
            <a:fillRect/>
          </a:stretch>
        </p:blipFill>
        <p:spPr>
          <a:xfrm>
            <a:off x="10942773" y="5913500"/>
            <a:ext cx="997302" cy="756303"/>
          </a:xfrm>
          <a:prstGeom prst="rect">
            <a:avLst/>
          </a:prstGeom>
          <a:noFill/>
          <a:ln>
            <a:noFill/>
          </a:ln>
        </p:spPr>
      </p:pic>
      <p:sp>
        <p:nvSpPr>
          <p:cNvPr id="85" name="Google Shape;85;p14"/>
          <p:cNvSpPr txBox="1"/>
          <p:nvPr>
            <p:ph type="title"/>
          </p:nvPr>
        </p:nvSpPr>
        <p:spPr>
          <a:xfrm>
            <a:off x="719667" y="735325"/>
            <a:ext cx="10871100" cy="503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500"/>
              <a:buNone/>
              <a:defRPr b="1" i="0" sz="3200" u="none" cap="none" strike="noStrike">
                <a:solidFill>
                  <a:schemeClr val="accent1"/>
                </a:solidFill>
                <a:latin typeface="Corbel"/>
                <a:ea typeface="Corbel"/>
                <a:cs typeface="Corbel"/>
                <a:sym typeface="Corbel"/>
              </a:defRPr>
            </a:lvl1pPr>
            <a:lvl2pPr lvl="1"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2pPr>
            <a:lvl3pPr lvl="2"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3pPr>
            <a:lvl4pPr lvl="3"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4pPr>
            <a:lvl5pPr lvl="4"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5pPr>
            <a:lvl6pPr lvl="5"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6pPr>
            <a:lvl7pPr lvl="6"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7pPr>
            <a:lvl8pPr lvl="7"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8pPr>
            <a:lvl9pPr lvl="8"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9pPr>
          </a:lstStyle>
          <a:p/>
        </p:txBody>
      </p:sp>
      <p:sp>
        <p:nvSpPr>
          <p:cNvPr id="86" name="Google Shape;86;p14"/>
          <p:cNvSpPr txBox="1"/>
          <p:nvPr>
            <p:ph idx="1" type="body"/>
          </p:nvPr>
        </p:nvSpPr>
        <p:spPr>
          <a:xfrm>
            <a:off x="711200" y="1525589"/>
            <a:ext cx="10871100" cy="4351200"/>
          </a:xfrm>
          <a:prstGeom prst="rect">
            <a:avLst/>
          </a:prstGeom>
          <a:noFill/>
          <a:ln>
            <a:noFill/>
          </a:ln>
        </p:spPr>
        <p:txBody>
          <a:bodyPr anchorCtr="0" anchor="t" bIns="0" lIns="0" spcFirstLastPara="1" rIns="0" wrap="square" tIns="0">
            <a:noAutofit/>
          </a:bodyPr>
          <a:lstStyle>
            <a:lvl1pPr indent="-381000" lvl="0" marL="457200" marR="0" rtl="0" algn="l">
              <a:spcBef>
                <a:spcPts val="500"/>
              </a:spcBef>
              <a:spcAft>
                <a:spcPts val="0"/>
              </a:spcAft>
              <a:buClr>
                <a:schemeClr val="accent1"/>
              </a:buClr>
              <a:buSzPts val="2400"/>
              <a:buFont typeface="Corbel"/>
              <a:buChar char="•"/>
              <a:defRPr i="0" sz="2400" u="none" cap="none" strike="noStrike">
                <a:solidFill>
                  <a:schemeClr val="dk1"/>
                </a:solidFill>
                <a:latin typeface="Corbel"/>
                <a:ea typeface="Corbel"/>
                <a:cs typeface="Corbel"/>
                <a:sym typeface="Corbel"/>
              </a:defRPr>
            </a:lvl1pPr>
            <a:lvl2pPr indent="-355600" lvl="1" marL="914400" marR="0" rtl="0" algn="l">
              <a:spcBef>
                <a:spcPts val="700"/>
              </a:spcBef>
              <a:spcAft>
                <a:spcPts val="0"/>
              </a:spcAft>
              <a:buClr>
                <a:schemeClr val="accent1"/>
              </a:buClr>
              <a:buSzPts val="2000"/>
              <a:buChar char="•"/>
              <a:defRPr i="0" sz="2000" u="none" cap="none" strike="noStrike">
                <a:solidFill>
                  <a:schemeClr val="dk1"/>
                </a:solidFill>
                <a:latin typeface="Corbel"/>
                <a:ea typeface="Corbel"/>
                <a:cs typeface="Corbel"/>
                <a:sym typeface="Corbel"/>
              </a:defRPr>
            </a:lvl2pPr>
            <a:lvl3pPr indent="-355600" lvl="2" marL="1371600" marR="0" rtl="0" algn="l">
              <a:spcBef>
                <a:spcPts val="700"/>
              </a:spcBef>
              <a:spcAft>
                <a:spcPts val="0"/>
              </a:spcAft>
              <a:buClr>
                <a:schemeClr val="accent1"/>
              </a:buClr>
              <a:buSzPts val="2000"/>
              <a:buChar char="•"/>
              <a:defRPr i="0" sz="2000" u="none" cap="none" strike="noStrike">
                <a:solidFill>
                  <a:schemeClr val="dk1"/>
                </a:solidFill>
                <a:latin typeface="Corbel"/>
                <a:ea typeface="Corbel"/>
                <a:cs typeface="Corbel"/>
                <a:sym typeface="Corbel"/>
              </a:defRPr>
            </a:lvl3pPr>
            <a:lvl4pPr indent="-330200" lvl="3" marL="1828800" marR="0" rtl="0" algn="l">
              <a:spcBef>
                <a:spcPts val="700"/>
              </a:spcBef>
              <a:spcAft>
                <a:spcPts val="0"/>
              </a:spcAft>
              <a:buClr>
                <a:schemeClr val="accent1"/>
              </a:buClr>
              <a:buSzPts val="1600"/>
              <a:buChar char="•"/>
              <a:defRPr i="0" sz="1600" u="none" cap="none" strike="noStrike">
                <a:solidFill>
                  <a:schemeClr val="dk1"/>
                </a:solidFill>
                <a:latin typeface="Corbel"/>
                <a:ea typeface="Corbel"/>
                <a:cs typeface="Corbel"/>
                <a:sym typeface="Corbel"/>
              </a:defRPr>
            </a:lvl4pPr>
            <a:lvl5pPr indent="-330200" lvl="4" marL="2286000" marR="0" rtl="0" algn="l">
              <a:spcBef>
                <a:spcPts val="700"/>
              </a:spcBef>
              <a:spcAft>
                <a:spcPts val="0"/>
              </a:spcAft>
              <a:buClr>
                <a:schemeClr val="accent1"/>
              </a:buClr>
              <a:buSzPts val="1600"/>
              <a:buChar char="•"/>
              <a:defRPr i="0" sz="1600" u="none" cap="none" strike="noStrike">
                <a:solidFill>
                  <a:schemeClr val="dk1"/>
                </a:solidFill>
                <a:latin typeface="Corbel"/>
                <a:ea typeface="Corbel"/>
                <a:cs typeface="Corbel"/>
                <a:sym typeface="Corbel"/>
              </a:defRPr>
            </a:lvl5pPr>
            <a:lvl6pPr indent="-330200" lvl="5" marL="2743200" marR="0" rtl="0" algn="l">
              <a:spcBef>
                <a:spcPts val="700"/>
              </a:spcBef>
              <a:spcAft>
                <a:spcPts val="0"/>
              </a:spcAft>
              <a:buClr>
                <a:schemeClr val="accent1"/>
              </a:buClr>
              <a:buSzPts val="1600"/>
              <a:buChar char="•"/>
              <a:defRPr i="0" sz="1600" u="none" cap="none" strike="noStrike">
                <a:solidFill>
                  <a:schemeClr val="dk1"/>
                </a:solidFill>
              </a:defRPr>
            </a:lvl6pPr>
            <a:lvl7pPr indent="-330200" lvl="6" marL="3200400" marR="0" rtl="0" algn="l">
              <a:spcBef>
                <a:spcPts val="400"/>
              </a:spcBef>
              <a:spcAft>
                <a:spcPts val="0"/>
              </a:spcAft>
              <a:buClr>
                <a:schemeClr val="accent1"/>
              </a:buClr>
              <a:buSzPts val="1600"/>
              <a:buChar char="•"/>
              <a:defRPr i="0" sz="1600" u="none" cap="none" strike="noStrike">
                <a:solidFill>
                  <a:schemeClr val="dk1"/>
                </a:solidFill>
              </a:defRPr>
            </a:lvl7pPr>
            <a:lvl8pPr indent="-330200" lvl="7" marL="3657600" marR="0" rtl="0" algn="l">
              <a:spcBef>
                <a:spcPts val="400"/>
              </a:spcBef>
              <a:spcAft>
                <a:spcPts val="0"/>
              </a:spcAft>
              <a:buClr>
                <a:schemeClr val="accent1"/>
              </a:buClr>
              <a:buSzPts val="1600"/>
              <a:buChar char="•"/>
              <a:defRPr i="0" sz="1600" u="none" cap="none" strike="noStrike">
                <a:solidFill>
                  <a:schemeClr val="dk1"/>
                </a:solidFill>
              </a:defRPr>
            </a:lvl8pPr>
            <a:lvl9pPr indent="-330200" lvl="8" marL="4114800" marR="0" rtl="0" algn="l">
              <a:spcBef>
                <a:spcPts val="400"/>
              </a:spcBef>
              <a:spcAft>
                <a:spcPts val="0"/>
              </a:spcAft>
              <a:buClr>
                <a:schemeClr val="accent1"/>
              </a:buClr>
              <a:buSzPts val="1600"/>
              <a:buChar char="•"/>
              <a:defRPr i="0" sz="1600" u="none" cap="none" strike="noStrike">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CONTENT – CONVERGE">
  <p:cSld name="EXCELERATE slide content_1">
    <p:spTree>
      <p:nvGrpSpPr>
        <p:cNvPr id="87" name="Shape 87"/>
        <p:cNvGrpSpPr/>
        <p:nvPr/>
      </p:nvGrpSpPr>
      <p:grpSpPr>
        <a:xfrm>
          <a:off x="0" y="0"/>
          <a:ext cx="0" cy="0"/>
          <a:chOff x="0" y="0"/>
          <a:chExt cx="0" cy="0"/>
        </a:xfrm>
      </p:grpSpPr>
      <p:pic>
        <p:nvPicPr>
          <p:cNvPr id="88" name="Google Shape;88;p15"/>
          <p:cNvPicPr preferRelativeResize="0"/>
          <p:nvPr/>
        </p:nvPicPr>
        <p:blipFill>
          <a:blip r:embed="rId2">
            <a:alphaModFix/>
          </a:blip>
          <a:stretch>
            <a:fillRect/>
          </a:stretch>
        </p:blipFill>
        <p:spPr>
          <a:xfrm>
            <a:off x="10990550" y="5957300"/>
            <a:ext cx="1042197" cy="698830"/>
          </a:xfrm>
          <a:prstGeom prst="rect">
            <a:avLst/>
          </a:prstGeom>
          <a:noFill/>
          <a:ln>
            <a:noFill/>
          </a:ln>
        </p:spPr>
      </p:pic>
      <p:sp>
        <p:nvSpPr>
          <p:cNvPr id="89" name="Google Shape;89;p15"/>
          <p:cNvSpPr txBox="1"/>
          <p:nvPr>
            <p:ph type="title"/>
          </p:nvPr>
        </p:nvSpPr>
        <p:spPr>
          <a:xfrm>
            <a:off x="719667" y="735325"/>
            <a:ext cx="10871100" cy="503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500"/>
              <a:buNone/>
              <a:defRPr b="1" i="0" sz="3200" u="none" cap="none" strike="noStrike">
                <a:solidFill>
                  <a:schemeClr val="accent1"/>
                </a:solidFill>
                <a:latin typeface="Corbel"/>
                <a:ea typeface="Corbel"/>
                <a:cs typeface="Corbel"/>
                <a:sym typeface="Corbel"/>
              </a:defRPr>
            </a:lvl1pPr>
            <a:lvl2pPr lvl="1"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2pPr>
            <a:lvl3pPr lvl="2"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3pPr>
            <a:lvl4pPr lvl="3"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4pPr>
            <a:lvl5pPr lvl="4"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5pPr>
            <a:lvl6pPr lvl="5"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6pPr>
            <a:lvl7pPr lvl="6"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7pPr>
            <a:lvl8pPr lvl="7"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8pPr>
            <a:lvl9pPr lvl="8"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9pPr>
          </a:lstStyle>
          <a:p/>
        </p:txBody>
      </p:sp>
      <p:sp>
        <p:nvSpPr>
          <p:cNvPr id="90" name="Google Shape;90;p15"/>
          <p:cNvSpPr txBox="1"/>
          <p:nvPr>
            <p:ph idx="1" type="body"/>
          </p:nvPr>
        </p:nvSpPr>
        <p:spPr>
          <a:xfrm>
            <a:off x="711200" y="1525589"/>
            <a:ext cx="10871100" cy="4351200"/>
          </a:xfrm>
          <a:prstGeom prst="rect">
            <a:avLst/>
          </a:prstGeom>
          <a:noFill/>
          <a:ln>
            <a:noFill/>
          </a:ln>
        </p:spPr>
        <p:txBody>
          <a:bodyPr anchorCtr="0" anchor="t" bIns="0" lIns="0" spcFirstLastPara="1" rIns="0" wrap="square" tIns="0">
            <a:noAutofit/>
          </a:bodyPr>
          <a:lstStyle>
            <a:lvl1pPr indent="-381000" lvl="0" marL="457200" marR="0" rtl="0" algn="l">
              <a:spcBef>
                <a:spcPts val="500"/>
              </a:spcBef>
              <a:spcAft>
                <a:spcPts val="0"/>
              </a:spcAft>
              <a:buClr>
                <a:schemeClr val="accent1"/>
              </a:buClr>
              <a:buSzPts val="2400"/>
              <a:buChar char="•"/>
              <a:defRPr i="0" sz="2400" u="none" cap="none" strike="noStrike">
                <a:solidFill>
                  <a:schemeClr val="dk1"/>
                </a:solidFill>
              </a:defRPr>
            </a:lvl1pPr>
            <a:lvl2pPr indent="-355600" lvl="1" marL="914400" marR="0" rtl="0" algn="l">
              <a:spcBef>
                <a:spcPts val="700"/>
              </a:spcBef>
              <a:spcAft>
                <a:spcPts val="0"/>
              </a:spcAft>
              <a:buClr>
                <a:schemeClr val="accent1"/>
              </a:buClr>
              <a:buSzPts val="2000"/>
              <a:buFont typeface="Corbel"/>
              <a:buChar char="•"/>
              <a:defRPr i="0" sz="2000" u="none" cap="none" strike="noStrike">
                <a:solidFill>
                  <a:schemeClr val="dk1"/>
                </a:solidFill>
              </a:defRPr>
            </a:lvl2pPr>
            <a:lvl3pPr indent="-355600" lvl="2" marL="1371600" marR="0" rtl="0" algn="l">
              <a:spcBef>
                <a:spcPts val="700"/>
              </a:spcBef>
              <a:spcAft>
                <a:spcPts val="0"/>
              </a:spcAft>
              <a:buClr>
                <a:schemeClr val="accent1"/>
              </a:buClr>
              <a:buSzPts val="2000"/>
              <a:buFont typeface="Corbel"/>
              <a:buChar char="•"/>
              <a:defRPr i="0" sz="2000" u="none" cap="none" strike="noStrike">
                <a:solidFill>
                  <a:schemeClr val="dk1"/>
                </a:solidFill>
              </a:defRPr>
            </a:lvl3pPr>
            <a:lvl4pPr indent="-330200" lvl="3" marL="1828800" marR="0" rtl="0" algn="l">
              <a:spcBef>
                <a:spcPts val="700"/>
              </a:spcBef>
              <a:spcAft>
                <a:spcPts val="0"/>
              </a:spcAft>
              <a:buClr>
                <a:schemeClr val="accent1"/>
              </a:buClr>
              <a:buSzPts val="1600"/>
              <a:buFont typeface="Corbel"/>
              <a:buChar char="•"/>
              <a:defRPr i="0" sz="1600" u="none" cap="none" strike="noStrike">
                <a:solidFill>
                  <a:schemeClr val="dk1"/>
                </a:solidFill>
              </a:defRPr>
            </a:lvl4pPr>
            <a:lvl5pPr indent="-330200" lvl="4" marL="2286000" marR="0" rtl="0" algn="l">
              <a:spcBef>
                <a:spcPts val="700"/>
              </a:spcBef>
              <a:spcAft>
                <a:spcPts val="0"/>
              </a:spcAft>
              <a:buClr>
                <a:schemeClr val="accent1"/>
              </a:buClr>
              <a:buSzPts val="1600"/>
              <a:buFont typeface="Corbel"/>
              <a:buChar char="•"/>
              <a:defRPr i="0" sz="1600" u="none" cap="none" strike="noStrike">
                <a:solidFill>
                  <a:schemeClr val="dk1"/>
                </a:solidFill>
              </a:defRPr>
            </a:lvl5pPr>
            <a:lvl6pPr indent="-330200" lvl="5" marL="2743200" marR="0" rtl="0" algn="l">
              <a:spcBef>
                <a:spcPts val="700"/>
              </a:spcBef>
              <a:spcAft>
                <a:spcPts val="0"/>
              </a:spcAft>
              <a:buClr>
                <a:schemeClr val="accent1"/>
              </a:buClr>
              <a:buSzPts val="1600"/>
              <a:buFont typeface="Corbel"/>
              <a:buChar char="•"/>
              <a:defRPr i="0" sz="1600" u="none" cap="none" strike="noStrike">
                <a:solidFill>
                  <a:schemeClr val="dk1"/>
                </a:solidFill>
                <a:latin typeface="Corbel"/>
                <a:ea typeface="Corbel"/>
                <a:cs typeface="Corbel"/>
                <a:sym typeface="Corbel"/>
              </a:defRPr>
            </a:lvl6pPr>
            <a:lvl7pPr indent="-330200" lvl="6" marL="3200400" marR="0" rtl="0" algn="l">
              <a:spcBef>
                <a:spcPts val="400"/>
              </a:spcBef>
              <a:spcAft>
                <a:spcPts val="0"/>
              </a:spcAft>
              <a:buClr>
                <a:schemeClr val="accent1"/>
              </a:buClr>
              <a:buSzPts val="1600"/>
              <a:buFont typeface="Corbel"/>
              <a:buChar char="•"/>
              <a:defRPr i="0" sz="1600" u="none" cap="none" strike="noStrike">
                <a:solidFill>
                  <a:schemeClr val="dk1"/>
                </a:solidFill>
                <a:latin typeface="Corbel"/>
                <a:ea typeface="Corbel"/>
                <a:cs typeface="Corbel"/>
                <a:sym typeface="Corbel"/>
              </a:defRPr>
            </a:lvl7pPr>
            <a:lvl8pPr indent="-330200" lvl="7" marL="3657600" marR="0" rtl="0" algn="l">
              <a:spcBef>
                <a:spcPts val="400"/>
              </a:spcBef>
              <a:spcAft>
                <a:spcPts val="0"/>
              </a:spcAft>
              <a:buClr>
                <a:schemeClr val="accent1"/>
              </a:buClr>
              <a:buSzPts val="1600"/>
              <a:buFont typeface="Corbel"/>
              <a:buChar char="•"/>
              <a:defRPr i="0" sz="1600" u="none" cap="none" strike="noStrike">
                <a:solidFill>
                  <a:schemeClr val="dk1"/>
                </a:solidFill>
                <a:latin typeface="Corbel"/>
                <a:ea typeface="Corbel"/>
                <a:cs typeface="Corbel"/>
                <a:sym typeface="Corbel"/>
              </a:defRPr>
            </a:lvl8pPr>
            <a:lvl9pPr indent="-330200" lvl="8" marL="4114800" marR="0" rtl="0" algn="l">
              <a:spcBef>
                <a:spcPts val="400"/>
              </a:spcBef>
              <a:spcAft>
                <a:spcPts val="0"/>
              </a:spcAft>
              <a:buClr>
                <a:schemeClr val="accent1"/>
              </a:buClr>
              <a:buSzPts val="1600"/>
              <a:buFont typeface="Corbel"/>
              <a:buChar char="•"/>
              <a:defRPr i="0" sz="1600" u="none" cap="none" strike="noStrike">
                <a:solidFill>
                  <a:schemeClr val="dk1"/>
                </a:solidFill>
                <a:latin typeface="Corbel"/>
                <a:ea typeface="Corbel"/>
                <a:cs typeface="Corbel"/>
                <a:sym typeface="Corbel"/>
              </a:defRPr>
            </a:lvl9pPr>
          </a:lstStyle>
          <a:p/>
        </p:txBody>
      </p:sp>
      <p:pic>
        <p:nvPicPr>
          <p:cNvPr id="91" name="Google Shape;91;p15"/>
          <p:cNvPicPr preferRelativeResize="0"/>
          <p:nvPr/>
        </p:nvPicPr>
        <p:blipFill rotWithShape="1">
          <a:blip r:embed="rId3">
            <a:alphaModFix/>
          </a:blip>
          <a:srcRect b="0" l="0" r="0" t="0"/>
          <a:stretch/>
        </p:blipFill>
        <p:spPr>
          <a:xfrm>
            <a:off x="10043919" y="6054096"/>
            <a:ext cx="830575" cy="5580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type="titleOnly">
  <p:cSld name="TITLE_ONLY">
    <p:spTree>
      <p:nvGrpSpPr>
        <p:cNvPr id="92" name="Shape 92"/>
        <p:cNvGrpSpPr/>
        <p:nvPr/>
      </p:nvGrpSpPr>
      <p:grpSpPr>
        <a:xfrm>
          <a:off x="0" y="0"/>
          <a:ext cx="0" cy="0"/>
          <a:chOff x="0" y="0"/>
          <a:chExt cx="0" cy="0"/>
        </a:xfrm>
      </p:grpSpPr>
      <p:pic>
        <p:nvPicPr>
          <p:cNvPr id="93" name="Google Shape;93;p16"/>
          <p:cNvPicPr preferRelativeResize="0"/>
          <p:nvPr/>
        </p:nvPicPr>
        <p:blipFill>
          <a:blip r:embed="rId2">
            <a:alphaModFix/>
          </a:blip>
          <a:stretch>
            <a:fillRect/>
          </a:stretch>
        </p:blipFill>
        <p:spPr>
          <a:xfrm>
            <a:off x="10942773" y="5913500"/>
            <a:ext cx="997302" cy="756303"/>
          </a:xfrm>
          <a:prstGeom prst="rect">
            <a:avLst/>
          </a:prstGeom>
          <a:noFill/>
          <a:ln>
            <a:noFill/>
          </a:ln>
        </p:spPr>
      </p:pic>
      <p:sp>
        <p:nvSpPr>
          <p:cNvPr id="94" name="Google Shape;94;p16"/>
          <p:cNvSpPr txBox="1"/>
          <p:nvPr>
            <p:ph type="title"/>
          </p:nvPr>
        </p:nvSpPr>
        <p:spPr>
          <a:xfrm>
            <a:off x="719667" y="735325"/>
            <a:ext cx="10871100" cy="503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500"/>
              <a:buNone/>
              <a:defRPr b="1" i="0" sz="3200" u="none" cap="none" strike="noStrike">
                <a:solidFill>
                  <a:schemeClr val="accent1"/>
                </a:solidFill>
                <a:latin typeface="Corbel"/>
                <a:ea typeface="Corbel"/>
                <a:cs typeface="Corbel"/>
                <a:sym typeface="Corbel"/>
              </a:defRPr>
            </a:lvl1pPr>
            <a:lvl2pPr lvl="1"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2pPr>
            <a:lvl3pPr lvl="2"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3pPr>
            <a:lvl4pPr lvl="3"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4pPr>
            <a:lvl5pPr lvl="4"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5pPr>
            <a:lvl6pPr lvl="5"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6pPr>
            <a:lvl7pPr lvl="6"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7pPr>
            <a:lvl8pPr lvl="7"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8pPr>
            <a:lvl9pPr lvl="8"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CONVERGE">
  <p:cSld name="TITLE_ONLY_1">
    <p:spTree>
      <p:nvGrpSpPr>
        <p:cNvPr id="95" name="Shape 95"/>
        <p:cNvGrpSpPr/>
        <p:nvPr/>
      </p:nvGrpSpPr>
      <p:grpSpPr>
        <a:xfrm>
          <a:off x="0" y="0"/>
          <a:ext cx="0" cy="0"/>
          <a:chOff x="0" y="0"/>
          <a:chExt cx="0" cy="0"/>
        </a:xfrm>
      </p:grpSpPr>
      <p:pic>
        <p:nvPicPr>
          <p:cNvPr id="96" name="Google Shape;96;p17"/>
          <p:cNvPicPr preferRelativeResize="0"/>
          <p:nvPr/>
        </p:nvPicPr>
        <p:blipFill>
          <a:blip r:embed="rId2">
            <a:alphaModFix/>
          </a:blip>
          <a:stretch>
            <a:fillRect/>
          </a:stretch>
        </p:blipFill>
        <p:spPr>
          <a:xfrm>
            <a:off x="10990550" y="5957300"/>
            <a:ext cx="1042197" cy="698830"/>
          </a:xfrm>
          <a:prstGeom prst="rect">
            <a:avLst/>
          </a:prstGeom>
          <a:noFill/>
          <a:ln>
            <a:noFill/>
          </a:ln>
        </p:spPr>
      </p:pic>
      <p:sp>
        <p:nvSpPr>
          <p:cNvPr id="97" name="Google Shape;97;p17"/>
          <p:cNvSpPr txBox="1"/>
          <p:nvPr>
            <p:ph type="title"/>
          </p:nvPr>
        </p:nvSpPr>
        <p:spPr>
          <a:xfrm>
            <a:off x="719667" y="735325"/>
            <a:ext cx="10871100" cy="503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500"/>
              <a:buNone/>
              <a:defRPr b="1" i="0" sz="3200" u="none" cap="none" strike="noStrike">
                <a:solidFill>
                  <a:schemeClr val="accent1"/>
                </a:solidFill>
                <a:latin typeface="Corbel"/>
                <a:ea typeface="Corbel"/>
                <a:cs typeface="Corbel"/>
                <a:sym typeface="Corbel"/>
              </a:defRPr>
            </a:lvl1pPr>
            <a:lvl2pPr lvl="1"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2pPr>
            <a:lvl3pPr lvl="2"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3pPr>
            <a:lvl4pPr lvl="3"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4pPr>
            <a:lvl5pPr lvl="4"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5pPr>
            <a:lvl6pPr lvl="5"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6pPr>
            <a:lvl7pPr lvl="6"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7pPr>
            <a:lvl8pPr lvl="7"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8pPr>
            <a:lvl9pPr lvl="8"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9pPr>
          </a:lstStyle>
          <a:p/>
        </p:txBody>
      </p:sp>
      <p:pic>
        <p:nvPicPr>
          <p:cNvPr id="98" name="Google Shape;98;p17"/>
          <p:cNvPicPr preferRelativeResize="0"/>
          <p:nvPr/>
        </p:nvPicPr>
        <p:blipFill rotWithShape="1">
          <a:blip r:embed="rId3">
            <a:alphaModFix/>
          </a:blip>
          <a:srcRect b="0" l="0" r="0" t="0"/>
          <a:stretch/>
        </p:blipFill>
        <p:spPr>
          <a:xfrm>
            <a:off x="10043919" y="6054096"/>
            <a:ext cx="830575" cy="5580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9" name="Shape 99"/>
        <p:cNvGrpSpPr/>
        <p:nvPr/>
      </p:nvGrpSpPr>
      <p:grpSpPr>
        <a:xfrm>
          <a:off x="0" y="0"/>
          <a:ext cx="0" cy="0"/>
          <a:chOff x="0" y="0"/>
          <a:chExt cx="0" cy="0"/>
        </a:xfrm>
      </p:grpSpPr>
      <p:sp>
        <p:nvSpPr>
          <p:cNvPr id="100" name="Google Shape;100;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1" name="Google Shape;101;p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sz="1900"/>
            </a:lvl1pPr>
            <a:lvl2pPr indent="-349250" lvl="1" marL="914400" rtl="0" algn="l">
              <a:lnSpc>
                <a:spcPct val="90000"/>
              </a:lnSpc>
              <a:spcBef>
                <a:spcPts val="500"/>
              </a:spcBef>
              <a:spcAft>
                <a:spcPts val="0"/>
              </a:spcAft>
              <a:buClr>
                <a:schemeClr val="dk1"/>
              </a:buClr>
              <a:buSzPts val="1900"/>
              <a:buChar char="○"/>
              <a:defRPr sz="1900"/>
            </a:lvl2pPr>
            <a:lvl3pPr indent="-349250" lvl="2" marL="1371600" rtl="0" algn="l">
              <a:lnSpc>
                <a:spcPct val="90000"/>
              </a:lnSpc>
              <a:spcBef>
                <a:spcPts val="500"/>
              </a:spcBef>
              <a:spcAft>
                <a:spcPts val="0"/>
              </a:spcAft>
              <a:buClr>
                <a:schemeClr val="dk1"/>
              </a:buClr>
              <a:buSzPts val="1900"/>
              <a:buChar char="■"/>
              <a:defRPr sz="1900"/>
            </a:lvl3pPr>
            <a:lvl4pPr indent="-349250" lvl="3" marL="1828800" rtl="0" algn="l">
              <a:lnSpc>
                <a:spcPct val="90000"/>
              </a:lnSpc>
              <a:spcBef>
                <a:spcPts val="500"/>
              </a:spcBef>
              <a:spcAft>
                <a:spcPts val="0"/>
              </a:spcAft>
              <a:buClr>
                <a:schemeClr val="dk1"/>
              </a:buClr>
              <a:buSzPts val="1900"/>
              <a:buChar char="●"/>
              <a:defRPr sz="1900"/>
            </a:lvl4pPr>
            <a:lvl5pPr indent="-349250" lvl="4" marL="2286000" rtl="0" algn="l">
              <a:lnSpc>
                <a:spcPct val="90000"/>
              </a:lnSpc>
              <a:spcBef>
                <a:spcPts val="500"/>
              </a:spcBef>
              <a:spcAft>
                <a:spcPts val="0"/>
              </a:spcAft>
              <a:buClr>
                <a:schemeClr val="dk1"/>
              </a:buClr>
              <a:buSzPts val="1900"/>
              <a:buChar char="○"/>
              <a:defRPr sz="1900"/>
            </a:lvl5pPr>
            <a:lvl6pPr indent="-349250" lvl="5" marL="2743200" rtl="0" algn="l">
              <a:lnSpc>
                <a:spcPct val="90000"/>
              </a:lnSpc>
              <a:spcBef>
                <a:spcPts val="500"/>
              </a:spcBef>
              <a:spcAft>
                <a:spcPts val="0"/>
              </a:spcAft>
              <a:buClr>
                <a:schemeClr val="dk1"/>
              </a:buClr>
              <a:buSzPts val="1900"/>
              <a:buChar char="■"/>
              <a:defRPr sz="1900"/>
            </a:lvl6pPr>
            <a:lvl7pPr indent="-349250" lvl="6" marL="3200400" rtl="0" algn="l">
              <a:lnSpc>
                <a:spcPct val="90000"/>
              </a:lnSpc>
              <a:spcBef>
                <a:spcPts val="500"/>
              </a:spcBef>
              <a:spcAft>
                <a:spcPts val="0"/>
              </a:spcAft>
              <a:buClr>
                <a:schemeClr val="dk1"/>
              </a:buClr>
              <a:buSzPts val="1900"/>
              <a:buChar char="●"/>
              <a:defRPr sz="1900"/>
            </a:lvl7pPr>
            <a:lvl8pPr indent="-349250" lvl="7" marL="3657600" rtl="0" algn="l">
              <a:lnSpc>
                <a:spcPct val="90000"/>
              </a:lnSpc>
              <a:spcBef>
                <a:spcPts val="500"/>
              </a:spcBef>
              <a:spcAft>
                <a:spcPts val="0"/>
              </a:spcAft>
              <a:buClr>
                <a:schemeClr val="dk1"/>
              </a:buClr>
              <a:buSzPts val="1900"/>
              <a:buChar char="○"/>
              <a:defRPr sz="1900"/>
            </a:lvl8pPr>
            <a:lvl9pPr indent="-349250" lvl="8" marL="4114800" rtl="0" algn="l">
              <a:lnSpc>
                <a:spcPct val="90000"/>
              </a:lnSpc>
              <a:spcBef>
                <a:spcPts val="500"/>
              </a:spcBef>
              <a:spcAft>
                <a:spcPts val="0"/>
              </a:spcAft>
              <a:buClr>
                <a:schemeClr val="dk1"/>
              </a:buClr>
              <a:buSzPts val="1900"/>
              <a:buChar char="■"/>
              <a:defRPr sz="1900"/>
            </a:lvl9pPr>
          </a:lstStyle>
          <a:p/>
        </p:txBody>
      </p:sp>
      <p:sp>
        <p:nvSpPr>
          <p:cNvPr id="102" name="Google Shape;102;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900"/>
              <a:buNone/>
              <a:defRPr sz="1900"/>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103" name="Google Shape;103;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900"/>
              <a:buNone/>
              <a:defRPr sz="1900"/>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104" name="Google Shape;104;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900"/>
            </a:lvl1pPr>
            <a:lvl2pPr indent="0" lvl="1" marL="0" rtl="0" algn="r">
              <a:spcBef>
                <a:spcPts val="0"/>
              </a:spcBef>
              <a:buNone/>
              <a:defRPr sz="1900"/>
            </a:lvl2pPr>
            <a:lvl3pPr indent="0" lvl="2" marL="0" rtl="0" algn="r">
              <a:spcBef>
                <a:spcPts val="0"/>
              </a:spcBef>
              <a:buNone/>
              <a:defRPr sz="1900"/>
            </a:lvl3pPr>
            <a:lvl4pPr indent="0" lvl="3" marL="0" rtl="0" algn="r">
              <a:spcBef>
                <a:spcPts val="0"/>
              </a:spcBef>
              <a:buNone/>
              <a:defRPr sz="1900"/>
            </a:lvl4pPr>
            <a:lvl5pPr indent="0" lvl="4" marL="0" rtl="0" algn="r">
              <a:spcBef>
                <a:spcPts val="0"/>
              </a:spcBef>
              <a:buNone/>
              <a:defRPr sz="1900"/>
            </a:lvl5pPr>
            <a:lvl6pPr indent="0" lvl="5" marL="0" rtl="0" algn="r">
              <a:spcBef>
                <a:spcPts val="0"/>
              </a:spcBef>
              <a:buNone/>
              <a:defRPr sz="1900"/>
            </a:lvl6pPr>
            <a:lvl7pPr indent="0" lvl="6" marL="0" rtl="0" algn="r">
              <a:spcBef>
                <a:spcPts val="0"/>
              </a:spcBef>
              <a:buNone/>
              <a:defRPr sz="1900"/>
            </a:lvl7pPr>
            <a:lvl8pPr indent="0" lvl="7" marL="0" rtl="0" algn="r">
              <a:spcBef>
                <a:spcPts val="0"/>
              </a:spcBef>
              <a:buNone/>
              <a:defRPr sz="1900"/>
            </a:lvl8pPr>
            <a:lvl9pPr indent="0" lvl="8" marL="0" rtl="0" algn="r">
              <a:spcBef>
                <a:spcPts val="0"/>
              </a:spcBef>
              <a:buNone/>
              <a:defRPr sz="1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p:cSld name="Transition Slide">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p3"/>
          <p:cNvSpPr txBox="1"/>
          <p:nvPr>
            <p:ph idx="1" type="body"/>
          </p:nvPr>
        </p:nvSpPr>
        <p:spPr>
          <a:xfrm>
            <a:off x="1409333" y="1423799"/>
            <a:ext cx="10427991"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15" name="Google Shape;15;p3"/>
          <p:cNvSpPr txBox="1"/>
          <p:nvPr>
            <p:ph idx="2" type="body"/>
          </p:nvPr>
        </p:nvSpPr>
        <p:spPr>
          <a:xfrm>
            <a:off x="1409332" y="2243406"/>
            <a:ext cx="10427991" cy="30800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16" name="Google Shape;16;p3"/>
          <p:cNvCxnSpPr/>
          <p:nvPr/>
        </p:nvCxnSpPr>
        <p:spPr>
          <a:xfrm>
            <a:off x="1720731" y="2136371"/>
            <a:ext cx="2196000" cy="0"/>
          </a:xfrm>
          <a:prstGeom prst="straightConnector1">
            <a:avLst/>
          </a:prstGeom>
          <a:noFill/>
          <a:ln cap="flat" cmpd="sng" w="19050">
            <a:solidFill>
              <a:srgbClr val="F47D20"/>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icture Profile">
  <p:cSld name="Title Slide - Picture Profile">
    <p:spTree>
      <p:nvGrpSpPr>
        <p:cNvPr id="17" name="Shape 17"/>
        <p:cNvGrpSpPr/>
        <p:nvPr/>
      </p:nvGrpSpPr>
      <p:grpSpPr>
        <a:xfrm>
          <a:off x="0" y="0"/>
          <a:ext cx="0" cy="0"/>
          <a:chOff x="0" y="0"/>
          <a:chExt cx="0" cy="0"/>
        </a:xfrm>
      </p:grpSpPr>
      <p:pic>
        <p:nvPicPr>
          <p:cNvPr descr="A picture containing text, athletic game, golf&#10;&#10;Description automatically generated" id="18" name="Google Shape;18;p4"/>
          <p:cNvPicPr preferRelativeResize="0"/>
          <p:nvPr/>
        </p:nvPicPr>
        <p:blipFill rotWithShape="1">
          <a:blip r:embed="rId2">
            <a:alphaModFix/>
          </a:blip>
          <a:srcRect b="0" l="0" r="0" t="0"/>
          <a:stretch/>
        </p:blipFill>
        <p:spPr>
          <a:xfrm>
            <a:off x="1054" y="0"/>
            <a:ext cx="12190946" cy="6857205"/>
          </a:xfrm>
          <a:prstGeom prst="rect">
            <a:avLst/>
          </a:prstGeom>
          <a:noFill/>
          <a:ln>
            <a:noFill/>
          </a:ln>
        </p:spPr>
      </p:pic>
      <p:sp>
        <p:nvSpPr>
          <p:cNvPr id="19" name="Google Shape;19;p4"/>
          <p:cNvSpPr txBox="1"/>
          <p:nvPr>
            <p:ph idx="1" type="body"/>
          </p:nvPr>
        </p:nvSpPr>
        <p:spPr>
          <a:xfrm>
            <a:off x="1409333" y="1423799"/>
            <a:ext cx="10319925"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20" name="Google Shape;20;p4"/>
          <p:cNvSpPr/>
          <p:nvPr>
            <p:ph idx="2" type="pic"/>
          </p:nvPr>
        </p:nvSpPr>
        <p:spPr>
          <a:xfrm>
            <a:off x="2975893" y="4967843"/>
            <a:ext cx="1389062" cy="1377950"/>
          </a:xfrm>
          <a:prstGeom prst="rect">
            <a:avLst/>
          </a:prstGeom>
          <a:noFill/>
          <a:ln>
            <a:noFill/>
          </a:ln>
        </p:spPr>
      </p:sp>
      <p:sp>
        <p:nvSpPr>
          <p:cNvPr id="21" name="Google Shape;21;p4"/>
          <p:cNvSpPr txBox="1"/>
          <p:nvPr>
            <p:ph idx="3" type="body"/>
          </p:nvPr>
        </p:nvSpPr>
        <p:spPr>
          <a:xfrm>
            <a:off x="4489450" y="4967288"/>
            <a:ext cx="3208338" cy="13779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2"/>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2" name="Google Shape;22;p4"/>
          <p:cNvSpPr txBox="1"/>
          <p:nvPr>
            <p:ph idx="4" type="body"/>
          </p:nvPr>
        </p:nvSpPr>
        <p:spPr>
          <a:xfrm>
            <a:off x="1409333" y="2243406"/>
            <a:ext cx="10319926" cy="30800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23" name="Google Shape;23;p4"/>
          <p:cNvCxnSpPr/>
          <p:nvPr/>
        </p:nvCxnSpPr>
        <p:spPr>
          <a:xfrm>
            <a:off x="1720731" y="2136371"/>
            <a:ext cx="2196000" cy="0"/>
          </a:xfrm>
          <a:prstGeom prst="straightConnector1">
            <a:avLst/>
          </a:prstGeom>
          <a:noFill/>
          <a:ln cap="flat" cmpd="sng" w="19050">
            <a:solidFill>
              <a:srgbClr val="F47D20"/>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Text">
  <p:cSld name="Content Slide - Text">
    <p:spTree>
      <p:nvGrpSpPr>
        <p:cNvPr id="24" name="Shape 24"/>
        <p:cNvGrpSpPr/>
        <p:nvPr/>
      </p:nvGrpSpPr>
      <p:grpSpPr>
        <a:xfrm>
          <a:off x="0" y="0"/>
          <a:ext cx="0" cy="0"/>
          <a:chOff x="0" y="0"/>
          <a:chExt cx="0" cy="0"/>
        </a:xfrm>
      </p:grpSpPr>
      <p:pic>
        <p:nvPicPr>
          <p:cNvPr descr="A picture containing text, athletic game, golf&#10;&#10;Description automatically generated" id="25" name="Google Shape;25;p5"/>
          <p:cNvPicPr preferRelativeResize="0"/>
          <p:nvPr/>
        </p:nvPicPr>
        <p:blipFill rotWithShape="1">
          <a:blip r:embed="rId2">
            <a:alphaModFix/>
          </a:blip>
          <a:srcRect b="0" l="0" r="0" t="0"/>
          <a:stretch/>
        </p:blipFill>
        <p:spPr>
          <a:xfrm>
            <a:off x="1054" y="0"/>
            <a:ext cx="12190946" cy="6857205"/>
          </a:xfrm>
          <a:prstGeom prst="rect">
            <a:avLst/>
          </a:prstGeom>
          <a:noFill/>
          <a:ln>
            <a:noFill/>
          </a:ln>
        </p:spPr>
      </p:pic>
      <p:sp>
        <p:nvSpPr>
          <p:cNvPr id="26" name="Google Shape;26;p5"/>
          <p:cNvSpPr txBox="1"/>
          <p:nvPr>
            <p:ph idx="1" type="body"/>
          </p:nvPr>
        </p:nvSpPr>
        <p:spPr>
          <a:xfrm>
            <a:off x="846627" y="702830"/>
            <a:ext cx="11032260"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27" name="Google Shape;27;p5"/>
          <p:cNvSpPr txBox="1"/>
          <p:nvPr>
            <p:ph idx="2" type="body"/>
          </p:nvPr>
        </p:nvSpPr>
        <p:spPr>
          <a:xfrm>
            <a:off x="846138" y="2202872"/>
            <a:ext cx="7885112" cy="305908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16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28" name="Google Shape;28;p5"/>
          <p:cNvCxnSpPr/>
          <p:nvPr/>
        </p:nvCxnSpPr>
        <p:spPr>
          <a:xfrm>
            <a:off x="1147156" y="1268968"/>
            <a:ext cx="2187685" cy="0"/>
          </a:xfrm>
          <a:prstGeom prst="straightConnector1">
            <a:avLst/>
          </a:prstGeom>
          <a:noFill/>
          <a:ln cap="flat" cmpd="sng" w="19050">
            <a:solidFill>
              <a:srgbClr val="F47D20"/>
            </a:solidFill>
            <a:prstDash val="solid"/>
            <a:round/>
            <a:headEnd len="sm" w="sm" type="none"/>
            <a:tailEnd len="sm" w="sm" type="none"/>
          </a:ln>
        </p:spPr>
      </p:cxnSp>
      <p:sp>
        <p:nvSpPr>
          <p:cNvPr id="29" name="Google Shape;29;p5"/>
          <p:cNvSpPr txBox="1"/>
          <p:nvPr>
            <p:ph idx="3" type="body"/>
          </p:nvPr>
        </p:nvSpPr>
        <p:spPr>
          <a:xfrm>
            <a:off x="846138" y="1344579"/>
            <a:ext cx="7885112" cy="8582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Content Slide 2 - Text">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b="0" l="0" r="0" t="0"/>
          <a:stretch/>
        </p:blipFill>
        <p:spPr>
          <a:xfrm>
            <a:off x="10156028" y="5347352"/>
            <a:ext cx="1329500" cy="971151"/>
          </a:xfrm>
          <a:prstGeom prst="rect">
            <a:avLst/>
          </a:prstGeom>
          <a:noFill/>
          <a:ln>
            <a:noFill/>
          </a:ln>
        </p:spPr>
      </p:pic>
      <p:sp>
        <p:nvSpPr>
          <p:cNvPr id="32" name="Google Shape;32;p6"/>
          <p:cNvSpPr txBox="1"/>
          <p:nvPr>
            <p:ph idx="1" type="body"/>
          </p:nvPr>
        </p:nvSpPr>
        <p:spPr>
          <a:xfrm>
            <a:off x="846137" y="1986328"/>
            <a:ext cx="11007321" cy="32190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16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33" name="Google Shape;33;p6"/>
          <p:cNvSpPr txBox="1"/>
          <p:nvPr>
            <p:ph idx="2" type="body"/>
          </p:nvPr>
        </p:nvSpPr>
        <p:spPr>
          <a:xfrm>
            <a:off x="846627" y="702830"/>
            <a:ext cx="11007322"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34" name="Google Shape;34;p6"/>
          <p:cNvSpPr txBox="1"/>
          <p:nvPr>
            <p:ph idx="3" type="body"/>
          </p:nvPr>
        </p:nvSpPr>
        <p:spPr>
          <a:xfrm>
            <a:off x="846138" y="1344579"/>
            <a:ext cx="11007320"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35" name="Google Shape;35;p6"/>
          <p:cNvCxnSpPr/>
          <p:nvPr/>
        </p:nvCxnSpPr>
        <p:spPr>
          <a:xfrm>
            <a:off x="1147156" y="1268968"/>
            <a:ext cx="2187685" cy="0"/>
          </a:xfrm>
          <a:prstGeom prst="straightConnector1">
            <a:avLst/>
          </a:prstGeom>
          <a:noFill/>
          <a:ln cap="flat" cmpd="sng" w="19050">
            <a:solidFill>
              <a:srgbClr val="F47D20"/>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 Text/Picture">
  <p:cSld name="Content Slide 2 - Text/Picture">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b="0" l="0" r="0" t="0"/>
          <a:stretch/>
        </p:blipFill>
        <p:spPr>
          <a:xfrm>
            <a:off x="10156028" y="5347352"/>
            <a:ext cx="1329500" cy="971151"/>
          </a:xfrm>
          <a:prstGeom prst="rect">
            <a:avLst/>
          </a:prstGeom>
          <a:noFill/>
          <a:ln>
            <a:noFill/>
          </a:ln>
        </p:spPr>
      </p:pic>
      <p:sp>
        <p:nvSpPr>
          <p:cNvPr id="38" name="Google Shape;38;p7"/>
          <p:cNvSpPr txBox="1"/>
          <p:nvPr>
            <p:ph idx="1" type="body"/>
          </p:nvPr>
        </p:nvSpPr>
        <p:spPr>
          <a:xfrm>
            <a:off x="846138" y="1986328"/>
            <a:ext cx="8023542" cy="4332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16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39" name="Google Shape;39;p7"/>
          <p:cNvSpPr/>
          <p:nvPr>
            <p:ph idx="2" type="pic"/>
          </p:nvPr>
        </p:nvSpPr>
        <p:spPr>
          <a:xfrm>
            <a:off x="9093286" y="1644650"/>
            <a:ext cx="2760663" cy="2760663"/>
          </a:xfrm>
          <a:prstGeom prst="rect">
            <a:avLst/>
          </a:prstGeom>
          <a:noFill/>
          <a:ln>
            <a:noFill/>
          </a:ln>
        </p:spPr>
      </p:sp>
      <p:sp>
        <p:nvSpPr>
          <p:cNvPr id="40" name="Google Shape;40;p7"/>
          <p:cNvSpPr txBox="1"/>
          <p:nvPr>
            <p:ph idx="3" type="body"/>
          </p:nvPr>
        </p:nvSpPr>
        <p:spPr>
          <a:xfrm>
            <a:off x="846627" y="702830"/>
            <a:ext cx="11007322"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41" name="Google Shape;41;p7"/>
          <p:cNvSpPr txBox="1"/>
          <p:nvPr>
            <p:ph idx="4" type="body"/>
          </p:nvPr>
        </p:nvSpPr>
        <p:spPr>
          <a:xfrm>
            <a:off x="846138" y="1344579"/>
            <a:ext cx="8023542"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42" name="Google Shape;42;p7"/>
          <p:cNvCxnSpPr/>
          <p:nvPr/>
        </p:nvCxnSpPr>
        <p:spPr>
          <a:xfrm>
            <a:off x="1147156" y="1268968"/>
            <a:ext cx="2187685" cy="0"/>
          </a:xfrm>
          <a:prstGeom prst="straightConnector1">
            <a:avLst/>
          </a:prstGeom>
          <a:noFill/>
          <a:ln cap="flat" cmpd="sng" w="19050">
            <a:solidFill>
              <a:srgbClr val="F47D20"/>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 Table">
  <p:cSld name="Content Slide 2 - Table">
    <p:spTree>
      <p:nvGrpSpPr>
        <p:cNvPr id="43" name="Shape 43"/>
        <p:cNvGrpSpPr/>
        <p:nvPr/>
      </p:nvGrpSpPr>
      <p:grpSpPr>
        <a:xfrm>
          <a:off x="0" y="0"/>
          <a:ext cx="0" cy="0"/>
          <a:chOff x="0" y="0"/>
          <a:chExt cx="0" cy="0"/>
        </a:xfrm>
      </p:grpSpPr>
      <p:pic>
        <p:nvPicPr>
          <p:cNvPr id="44" name="Google Shape;44;p8"/>
          <p:cNvPicPr preferRelativeResize="0"/>
          <p:nvPr/>
        </p:nvPicPr>
        <p:blipFill rotWithShape="1">
          <a:blip r:embed="rId2">
            <a:alphaModFix/>
          </a:blip>
          <a:srcRect b="0" l="0" r="0" t="0"/>
          <a:stretch/>
        </p:blipFill>
        <p:spPr>
          <a:xfrm>
            <a:off x="10156028" y="5347352"/>
            <a:ext cx="1329500" cy="971151"/>
          </a:xfrm>
          <a:prstGeom prst="rect">
            <a:avLst/>
          </a:prstGeom>
          <a:noFill/>
          <a:ln>
            <a:noFill/>
          </a:ln>
        </p:spPr>
      </p:pic>
      <p:sp>
        <p:nvSpPr>
          <p:cNvPr id="45" name="Google Shape;45;p8"/>
          <p:cNvSpPr txBox="1"/>
          <p:nvPr>
            <p:ph idx="1" type="body"/>
          </p:nvPr>
        </p:nvSpPr>
        <p:spPr>
          <a:xfrm>
            <a:off x="8723449" y="1687716"/>
            <a:ext cx="3130500" cy="298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1600" u="none" cap="none" strike="noStrike">
                <a:solidFill>
                  <a:srgbClr val="000000"/>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16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16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16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16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46" name="Google Shape;46;p8"/>
          <p:cNvSpPr/>
          <p:nvPr>
            <p:ph idx="2" type="pic"/>
          </p:nvPr>
        </p:nvSpPr>
        <p:spPr>
          <a:xfrm>
            <a:off x="846575" y="1986328"/>
            <a:ext cx="7690159" cy="4168842"/>
          </a:xfrm>
          <a:prstGeom prst="rect">
            <a:avLst/>
          </a:prstGeom>
          <a:noFill/>
          <a:ln>
            <a:noFill/>
          </a:ln>
        </p:spPr>
      </p:sp>
      <p:sp>
        <p:nvSpPr>
          <p:cNvPr id="47" name="Google Shape;47;p8"/>
          <p:cNvSpPr txBox="1"/>
          <p:nvPr>
            <p:ph idx="3" type="body"/>
          </p:nvPr>
        </p:nvSpPr>
        <p:spPr>
          <a:xfrm>
            <a:off x="846627" y="702830"/>
            <a:ext cx="11007322"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48" name="Google Shape;48;p8"/>
          <p:cNvCxnSpPr/>
          <p:nvPr/>
        </p:nvCxnSpPr>
        <p:spPr>
          <a:xfrm>
            <a:off x="1147156" y="1268968"/>
            <a:ext cx="2187685" cy="0"/>
          </a:xfrm>
          <a:prstGeom prst="straightConnector1">
            <a:avLst/>
          </a:prstGeom>
          <a:noFill/>
          <a:ln cap="flat" cmpd="sng" w="19050">
            <a:solidFill>
              <a:srgbClr val="F47D20"/>
            </a:solidFill>
            <a:prstDash val="solid"/>
            <a:round/>
            <a:headEnd len="sm" w="sm" type="none"/>
            <a:tailEnd len="sm" w="sm" type="none"/>
          </a:ln>
        </p:spPr>
      </p:cxnSp>
      <p:sp>
        <p:nvSpPr>
          <p:cNvPr id="49" name="Google Shape;49;p8"/>
          <p:cNvSpPr txBox="1"/>
          <p:nvPr>
            <p:ph idx="4" type="body"/>
          </p:nvPr>
        </p:nvSpPr>
        <p:spPr>
          <a:xfrm>
            <a:off x="846138" y="1344579"/>
            <a:ext cx="7690596"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1" type="twoObj">
  <p:cSld name="TWO_OBJECTS">
    <p:spTree>
      <p:nvGrpSpPr>
        <p:cNvPr id="50" name="Shape 50"/>
        <p:cNvGrpSpPr/>
        <p:nvPr/>
      </p:nvGrpSpPr>
      <p:grpSpPr>
        <a:xfrm>
          <a:off x="0" y="0"/>
          <a:ext cx="0" cy="0"/>
          <a:chOff x="0" y="0"/>
          <a:chExt cx="0" cy="0"/>
        </a:xfrm>
      </p:grpSpPr>
      <p:pic>
        <p:nvPicPr>
          <p:cNvPr descr="Diagram&#10;&#10;Description automatically generated" id="51" name="Google Shape;51;p9"/>
          <p:cNvPicPr preferRelativeResize="0"/>
          <p:nvPr/>
        </p:nvPicPr>
        <p:blipFill rotWithShape="1">
          <a:blip r:embed="rId2">
            <a:alphaModFix/>
          </a:blip>
          <a:srcRect b="0" l="0" r="0" t="0"/>
          <a:stretch/>
        </p:blipFill>
        <p:spPr>
          <a:xfrm>
            <a:off x="-4175" y="-4306"/>
            <a:ext cx="12200350" cy="6866613"/>
          </a:xfrm>
          <a:prstGeom prst="rect">
            <a:avLst/>
          </a:prstGeom>
          <a:noFill/>
          <a:ln>
            <a:noFill/>
          </a:ln>
        </p:spPr>
      </p:pic>
      <p:sp>
        <p:nvSpPr>
          <p:cNvPr id="52" name="Google Shape;52;p9"/>
          <p:cNvSpPr txBox="1"/>
          <p:nvPr>
            <p:ph idx="1" type="body"/>
          </p:nvPr>
        </p:nvSpPr>
        <p:spPr>
          <a:xfrm>
            <a:off x="7352475" y="2112125"/>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
        <p:nvSpPr>
          <p:cNvPr id="53" name="Google Shape;53;p9"/>
          <p:cNvSpPr txBox="1"/>
          <p:nvPr>
            <p:ph idx="2" type="body"/>
          </p:nvPr>
        </p:nvSpPr>
        <p:spPr>
          <a:xfrm>
            <a:off x="7352475" y="2764775"/>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
        <p:nvSpPr>
          <p:cNvPr id="54" name="Google Shape;54;p9"/>
          <p:cNvSpPr txBox="1"/>
          <p:nvPr>
            <p:ph idx="3" type="body"/>
          </p:nvPr>
        </p:nvSpPr>
        <p:spPr>
          <a:xfrm>
            <a:off x="7352475" y="3417425"/>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2">
  <p:cSld name="CUSTOM">
    <p:spTree>
      <p:nvGrpSpPr>
        <p:cNvPr id="55" name="Shape 55"/>
        <p:cNvGrpSpPr/>
        <p:nvPr/>
      </p:nvGrpSpPr>
      <p:grpSpPr>
        <a:xfrm>
          <a:off x="0" y="0"/>
          <a:ext cx="0" cy="0"/>
          <a:chOff x="0" y="0"/>
          <a:chExt cx="0" cy="0"/>
        </a:xfrm>
      </p:grpSpPr>
      <p:pic>
        <p:nvPicPr>
          <p:cNvPr id="56" name="Google Shape;56;p10"/>
          <p:cNvPicPr preferRelativeResize="0"/>
          <p:nvPr/>
        </p:nvPicPr>
        <p:blipFill rotWithShape="1">
          <a:blip r:embed="rId2">
            <a:alphaModFix/>
          </a:blip>
          <a:srcRect b="0" l="0" r="0" t="19"/>
          <a:stretch/>
        </p:blipFill>
        <p:spPr>
          <a:xfrm>
            <a:off x="7" y="644"/>
            <a:ext cx="12191981" cy="6856718"/>
          </a:xfrm>
          <a:prstGeom prst="rect">
            <a:avLst/>
          </a:prstGeom>
          <a:noFill/>
          <a:ln>
            <a:noFill/>
          </a:ln>
        </p:spPr>
      </p:pic>
      <p:sp>
        <p:nvSpPr>
          <p:cNvPr id="57" name="Google Shape;57;p10"/>
          <p:cNvSpPr txBox="1"/>
          <p:nvPr>
            <p:ph idx="1" type="body"/>
          </p:nvPr>
        </p:nvSpPr>
        <p:spPr>
          <a:xfrm>
            <a:off x="7361025" y="2231850"/>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
        <p:nvSpPr>
          <p:cNvPr id="58" name="Google Shape;58;p10"/>
          <p:cNvSpPr txBox="1"/>
          <p:nvPr>
            <p:ph idx="2" type="body"/>
          </p:nvPr>
        </p:nvSpPr>
        <p:spPr>
          <a:xfrm>
            <a:off x="7361025" y="2884500"/>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
        <p:nvSpPr>
          <p:cNvPr id="59" name="Google Shape;59;p10"/>
          <p:cNvSpPr txBox="1"/>
          <p:nvPr>
            <p:ph idx="3" type="body"/>
          </p:nvPr>
        </p:nvSpPr>
        <p:spPr>
          <a:xfrm>
            <a:off x="7361025" y="3537150"/>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1"/>
          <p:cNvSpPr txBox="1"/>
          <p:nvPr>
            <p:ph type="title"/>
          </p:nvPr>
        </p:nvSpPr>
        <p:spPr>
          <a:xfrm>
            <a:off x="719667" y="735325"/>
            <a:ext cx="10871100" cy="503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500"/>
              <a:buNone/>
              <a:defRPr b="1" i="0" sz="3200" u="none" cap="none" strike="noStrike">
                <a:solidFill>
                  <a:schemeClr val="accent1"/>
                </a:solidFill>
                <a:latin typeface="Corbel"/>
                <a:ea typeface="Corbel"/>
                <a:cs typeface="Corbel"/>
                <a:sym typeface="Corbel"/>
              </a:defRPr>
            </a:lvl1pPr>
            <a:lvl2pPr lvl="1"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2pPr>
            <a:lvl3pPr lvl="2"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3pPr>
            <a:lvl4pPr lvl="3"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4pPr>
            <a:lvl5pPr lvl="4" marR="0" rtl="0" algn="l">
              <a:spcBef>
                <a:spcPts val="0"/>
              </a:spcBef>
              <a:spcAft>
                <a:spcPts val="0"/>
              </a:spcAft>
              <a:buSzPts val="1500"/>
              <a:buNone/>
              <a:defRPr b="0" i="0" sz="3200" u="none" cap="none" strike="noStrike">
                <a:solidFill>
                  <a:schemeClr val="accent1"/>
                </a:solidFill>
                <a:latin typeface="Corbel"/>
                <a:ea typeface="Corbel"/>
                <a:cs typeface="Corbel"/>
                <a:sym typeface="Corbel"/>
              </a:defRPr>
            </a:lvl5pPr>
            <a:lvl6pPr lvl="5"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6pPr>
            <a:lvl7pPr lvl="6"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7pPr>
            <a:lvl8pPr lvl="7"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8pPr>
            <a:lvl9pPr lvl="8" marR="0" rtl="0" algn="l">
              <a:spcBef>
                <a:spcPts val="0"/>
              </a:spcBef>
              <a:spcAft>
                <a:spcPts val="0"/>
              </a:spcAft>
              <a:buSzPts val="1500"/>
              <a:buNone/>
              <a:defRPr b="0" i="0" sz="3200" u="none" cap="none" strike="noStrike">
                <a:solidFill>
                  <a:schemeClr val="accent1"/>
                </a:solidFill>
                <a:latin typeface="Arial"/>
                <a:ea typeface="Arial"/>
                <a:cs typeface="Arial"/>
                <a:sym typeface="Arial"/>
              </a:defRPr>
            </a:lvl9pPr>
          </a:lstStyle>
          <a:p/>
        </p:txBody>
      </p:sp>
      <p:sp>
        <p:nvSpPr>
          <p:cNvPr id="62" name="Google Shape;62;p11"/>
          <p:cNvSpPr txBox="1"/>
          <p:nvPr>
            <p:ph idx="1" type="body"/>
          </p:nvPr>
        </p:nvSpPr>
        <p:spPr>
          <a:xfrm>
            <a:off x="711200" y="1525589"/>
            <a:ext cx="10871100" cy="4351200"/>
          </a:xfrm>
          <a:prstGeom prst="rect">
            <a:avLst/>
          </a:prstGeom>
          <a:noFill/>
          <a:ln>
            <a:noFill/>
          </a:ln>
        </p:spPr>
        <p:txBody>
          <a:bodyPr anchorCtr="0" anchor="t" bIns="0" lIns="0" spcFirstLastPara="1" rIns="0" wrap="square" tIns="0">
            <a:noAutofit/>
          </a:bodyPr>
          <a:lstStyle>
            <a:lvl1pPr indent="-381000" lvl="0" marL="457200" marR="0" rtl="0" algn="l">
              <a:spcBef>
                <a:spcPts val="500"/>
              </a:spcBef>
              <a:spcAft>
                <a:spcPts val="0"/>
              </a:spcAft>
              <a:buClr>
                <a:schemeClr val="accent1"/>
              </a:buClr>
              <a:buSzPts val="2400"/>
              <a:buFont typeface="Corbel"/>
              <a:buChar char="•"/>
              <a:defRPr i="0" sz="2400" u="none" cap="none" strike="noStrike">
                <a:solidFill>
                  <a:schemeClr val="dk1"/>
                </a:solidFill>
                <a:latin typeface="Corbel"/>
                <a:ea typeface="Corbel"/>
                <a:cs typeface="Corbel"/>
                <a:sym typeface="Corbel"/>
              </a:defRPr>
            </a:lvl1pPr>
            <a:lvl2pPr indent="-355600" lvl="1" marL="914400" marR="0" rtl="0" algn="l">
              <a:spcBef>
                <a:spcPts val="700"/>
              </a:spcBef>
              <a:spcAft>
                <a:spcPts val="0"/>
              </a:spcAft>
              <a:buClr>
                <a:schemeClr val="accent1"/>
              </a:buClr>
              <a:buSzPts val="2000"/>
              <a:buFont typeface="Corbel"/>
              <a:buChar char="•"/>
              <a:defRPr i="0" sz="2000" u="none" cap="none" strike="noStrike">
                <a:solidFill>
                  <a:schemeClr val="dk1"/>
                </a:solidFill>
                <a:latin typeface="Corbel"/>
                <a:ea typeface="Corbel"/>
                <a:cs typeface="Corbel"/>
                <a:sym typeface="Corbel"/>
              </a:defRPr>
            </a:lvl2pPr>
            <a:lvl3pPr indent="-355600" lvl="2" marL="1371600" marR="0" rtl="0" algn="l">
              <a:spcBef>
                <a:spcPts val="700"/>
              </a:spcBef>
              <a:spcAft>
                <a:spcPts val="0"/>
              </a:spcAft>
              <a:buClr>
                <a:schemeClr val="accent1"/>
              </a:buClr>
              <a:buSzPts val="2000"/>
              <a:buFont typeface="Corbel"/>
              <a:buChar char="•"/>
              <a:defRPr i="0" sz="2000" u="none" cap="none" strike="noStrike">
                <a:solidFill>
                  <a:schemeClr val="dk1"/>
                </a:solidFill>
                <a:latin typeface="Corbel"/>
                <a:ea typeface="Corbel"/>
                <a:cs typeface="Corbel"/>
                <a:sym typeface="Corbel"/>
              </a:defRPr>
            </a:lvl3pPr>
            <a:lvl4pPr indent="-330200" lvl="3" marL="1828800" marR="0" rtl="0" algn="l">
              <a:spcBef>
                <a:spcPts val="700"/>
              </a:spcBef>
              <a:spcAft>
                <a:spcPts val="0"/>
              </a:spcAft>
              <a:buClr>
                <a:schemeClr val="accent1"/>
              </a:buClr>
              <a:buSzPts val="1600"/>
              <a:buFont typeface="Corbel"/>
              <a:buChar char="•"/>
              <a:defRPr i="0" sz="1600" u="none" cap="none" strike="noStrike">
                <a:solidFill>
                  <a:schemeClr val="dk1"/>
                </a:solidFill>
                <a:latin typeface="Corbel"/>
                <a:ea typeface="Corbel"/>
                <a:cs typeface="Corbel"/>
                <a:sym typeface="Corbel"/>
              </a:defRPr>
            </a:lvl4pPr>
            <a:lvl5pPr indent="-330200" lvl="4" marL="2286000" marR="0" rtl="0" algn="l">
              <a:spcBef>
                <a:spcPts val="700"/>
              </a:spcBef>
              <a:spcAft>
                <a:spcPts val="0"/>
              </a:spcAft>
              <a:buClr>
                <a:schemeClr val="accent1"/>
              </a:buClr>
              <a:buSzPts val="1600"/>
              <a:buFont typeface="Corbel"/>
              <a:buChar char="•"/>
              <a:defRPr i="0" sz="1600" u="none" cap="none" strike="noStrike">
                <a:solidFill>
                  <a:schemeClr val="dk1"/>
                </a:solidFill>
                <a:latin typeface="Corbel"/>
                <a:ea typeface="Corbel"/>
                <a:cs typeface="Corbel"/>
                <a:sym typeface="Corbel"/>
              </a:defRPr>
            </a:lvl5pPr>
            <a:lvl6pPr indent="-330200" lvl="5" marL="2743200" marR="0" rtl="0" algn="l">
              <a:spcBef>
                <a:spcPts val="700"/>
              </a:spcBef>
              <a:spcAft>
                <a:spcPts val="0"/>
              </a:spcAft>
              <a:buClr>
                <a:schemeClr val="accent1"/>
              </a:buClr>
              <a:buSzPts val="1600"/>
              <a:buFont typeface="Corbel"/>
              <a:buChar char="•"/>
              <a:defRPr i="0" sz="1600" u="none" cap="none" strike="noStrike">
                <a:solidFill>
                  <a:schemeClr val="dk1"/>
                </a:solidFill>
                <a:latin typeface="Corbel"/>
                <a:ea typeface="Corbel"/>
                <a:cs typeface="Corbel"/>
                <a:sym typeface="Corbel"/>
              </a:defRPr>
            </a:lvl6pPr>
            <a:lvl7pPr indent="-330200" lvl="6" marL="3200400" marR="0" rtl="0" algn="l">
              <a:spcBef>
                <a:spcPts val="400"/>
              </a:spcBef>
              <a:spcAft>
                <a:spcPts val="0"/>
              </a:spcAft>
              <a:buClr>
                <a:schemeClr val="accent1"/>
              </a:buClr>
              <a:buSzPts val="1600"/>
              <a:buFont typeface="Corbel"/>
              <a:buChar char="•"/>
              <a:defRPr i="0" sz="1600" u="none" cap="none" strike="noStrike">
                <a:solidFill>
                  <a:schemeClr val="dk1"/>
                </a:solidFill>
                <a:latin typeface="Corbel"/>
                <a:ea typeface="Corbel"/>
                <a:cs typeface="Corbel"/>
                <a:sym typeface="Corbel"/>
              </a:defRPr>
            </a:lvl7pPr>
            <a:lvl8pPr indent="-330200" lvl="7" marL="3657600" marR="0" rtl="0" algn="l">
              <a:spcBef>
                <a:spcPts val="400"/>
              </a:spcBef>
              <a:spcAft>
                <a:spcPts val="0"/>
              </a:spcAft>
              <a:buClr>
                <a:schemeClr val="accent1"/>
              </a:buClr>
              <a:buSzPts val="1600"/>
              <a:buFont typeface="Corbel"/>
              <a:buChar char="•"/>
              <a:defRPr i="0" sz="1600" u="none" cap="none" strike="noStrike">
                <a:solidFill>
                  <a:schemeClr val="dk1"/>
                </a:solidFill>
                <a:latin typeface="Corbel"/>
                <a:ea typeface="Corbel"/>
                <a:cs typeface="Corbel"/>
                <a:sym typeface="Corbel"/>
              </a:defRPr>
            </a:lvl8pPr>
            <a:lvl9pPr indent="-330200" lvl="8" marL="4114800" marR="0" rtl="0" algn="l">
              <a:spcBef>
                <a:spcPts val="400"/>
              </a:spcBef>
              <a:spcAft>
                <a:spcPts val="0"/>
              </a:spcAft>
              <a:buClr>
                <a:schemeClr val="accent1"/>
              </a:buClr>
              <a:buSzPts val="1600"/>
              <a:buFont typeface="Corbel"/>
              <a:buChar char="•"/>
              <a:defRPr i="0" sz="1600" u="none" cap="none" strike="noStrike">
                <a:solidFill>
                  <a:schemeClr val="dk1"/>
                </a:solidFill>
                <a:latin typeface="Corbel"/>
                <a:ea typeface="Corbel"/>
                <a:cs typeface="Corbel"/>
                <a:sym typeface="Corbel"/>
              </a:defRPr>
            </a:lvl9pPr>
          </a:lstStyle>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0.png"/><Relationship Id="rId5" Type="http://schemas.openxmlformats.org/officeDocument/2006/relationships/image" Target="../media/image15.png"/><Relationship Id="rId6"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47.png"/><Relationship Id="rId5"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61.png"/><Relationship Id="rId5"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63.png"/><Relationship Id="rId11" Type="http://schemas.openxmlformats.org/officeDocument/2006/relationships/image" Target="../media/image62.png"/><Relationship Id="rId10" Type="http://schemas.openxmlformats.org/officeDocument/2006/relationships/image" Target="../media/image65.png"/><Relationship Id="rId12" Type="http://schemas.openxmlformats.org/officeDocument/2006/relationships/image" Target="../media/image75.png"/><Relationship Id="rId9" Type="http://schemas.openxmlformats.org/officeDocument/2006/relationships/image" Target="../media/image66.png"/><Relationship Id="rId5" Type="http://schemas.openxmlformats.org/officeDocument/2006/relationships/image" Target="../media/image83.png"/><Relationship Id="rId6" Type="http://schemas.openxmlformats.org/officeDocument/2006/relationships/image" Target="../media/image60.png"/><Relationship Id="rId7" Type="http://schemas.openxmlformats.org/officeDocument/2006/relationships/image" Target="../media/image67.png"/><Relationship Id="rId8"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85.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71.png"/><Relationship Id="rId8"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74.png"/><Relationship Id="rId4" Type="http://schemas.openxmlformats.org/officeDocument/2006/relationships/image" Target="../media/image81.png"/><Relationship Id="rId11" Type="http://schemas.openxmlformats.org/officeDocument/2006/relationships/image" Target="../media/image90.png"/><Relationship Id="rId10" Type="http://schemas.openxmlformats.org/officeDocument/2006/relationships/image" Target="../media/image89.png"/><Relationship Id="rId12" Type="http://schemas.openxmlformats.org/officeDocument/2006/relationships/image" Target="../media/image82.png"/><Relationship Id="rId9" Type="http://schemas.openxmlformats.org/officeDocument/2006/relationships/image" Target="../media/image96.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6.png"/><Relationship Id="rId8"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8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9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8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7.png"/><Relationship Id="rId6" Type="http://schemas.openxmlformats.org/officeDocument/2006/relationships/image" Target="../media/image81.png"/><Relationship Id="rId7" Type="http://schemas.openxmlformats.org/officeDocument/2006/relationships/image" Target="../media/image95.png"/><Relationship Id="rId8"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91.png"/><Relationship Id="rId4" Type="http://schemas.openxmlformats.org/officeDocument/2006/relationships/image" Target="../media/image92.png"/><Relationship Id="rId9" Type="http://schemas.openxmlformats.org/officeDocument/2006/relationships/image" Target="../media/image100.png"/><Relationship Id="rId5" Type="http://schemas.openxmlformats.org/officeDocument/2006/relationships/image" Target="../media/image97.png"/><Relationship Id="rId6" Type="http://schemas.openxmlformats.org/officeDocument/2006/relationships/image" Target="../media/image81.png"/><Relationship Id="rId7" Type="http://schemas.openxmlformats.org/officeDocument/2006/relationships/image" Target="../media/image95.png"/><Relationship Id="rId8"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91.png"/><Relationship Id="rId4" Type="http://schemas.openxmlformats.org/officeDocument/2006/relationships/image" Target="../media/image92.png"/><Relationship Id="rId9" Type="http://schemas.openxmlformats.org/officeDocument/2006/relationships/image" Target="../media/image100.png"/><Relationship Id="rId5" Type="http://schemas.openxmlformats.org/officeDocument/2006/relationships/image" Target="../media/image97.png"/><Relationship Id="rId6" Type="http://schemas.openxmlformats.org/officeDocument/2006/relationships/image" Target="../media/image81.png"/><Relationship Id="rId7" Type="http://schemas.openxmlformats.org/officeDocument/2006/relationships/image" Target="../media/image95.png"/><Relationship Id="rId8"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91.png"/><Relationship Id="rId4" Type="http://schemas.openxmlformats.org/officeDocument/2006/relationships/image" Target="../media/image92.png"/><Relationship Id="rId10" Type="http://schemas.openxmlformats.org/officeDocument/2006/relationships/image" Target="../media/image99.png"/><Relationship Id="rId9" Type="http://schemas.openxmlformats.org/officeDocument/2006/relationships/image" Target="../media/image100.png"/><Relationship Id="rId5" Type="http://schemas.openxmlformats.org/officeDocument/2006/relationships/image" Target="../media/image97.png"/><Relationship Id="rId6" Type="http://schemas.openxmlformats.org/officeDocument/2006/relationships/image" Target="../media/image81.png"/><Relationship Id="rId7" Type="http://schemas.openxmlformats.org/officeDocument/2006/relationships/image" Target="../media/image95.png"/><Relationship Id="rId8"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9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01.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0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02.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1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09.png"/><Relationship Id="rId4" Type="http://schemas.openxmlformats.org/officeDocument/2006/relationships/image" Target="../media/image108.png"/><Relationship Id="rId5" Type="http://schemas.openxmlformats.org/officeDocument/2006/relationships/image" Target="../media/image119.png"/><Relationship Id="rId6" Type="http://schemas.openxmlformats.org/officeDocument/2006/relationships/image" Target="../media/image1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111.png"/><Relationship Id="rId4" Type="http://schemas.openxmlformats.org/officeDocument/2006/relationships/image" Target="../media/image117.png"/><Relationship Id="rId9" Type="http://schemas.openxmlformats.org/officeDocument/2006/relationships/image" Target="../media/image124.png"/><Relationship Id="rId5" Type="http://schemas.openxmlformats.org/officeDocument/2006/relationships/image" Target="../media/image120.png"/><Relationship Id="rId6" Type="http://schemas.openxmlformats.org/officeDocument/2006/relationships/image" Target="../media/image113.png"/><Relationship Id="rId7" Type="http://schemas.openxmlformats.org/officeDocument/2006/relationships/image" Target="../media/image125.png"/><Relationship Id="rId8" Type="http://schemas.openxmlformats.org/officeDocument/2006/relationships/image" Target="../media/image1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1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png"/><Relationship Id="rId11" Type="http://schemas.openxmlformats.org/officeDocument/2006/relationships/image" Target="../media/image24.png"/><Relationship Id="rId10" Type="http://schemas.openxmlformats.org/officeDocument/2006/relationships/image" Target="../media/image17.png"/><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hyperlink" Target="https://dev.workflowhub.eu/"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12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hyperlink" Target="https://github.com/PBR/elixir-fondue-datathon" TargetMode="External"/><Relationship Id="rId4" Type="http://schemas.openxmlformats.org/officeDocument/2006/relationships/hyperlink" Target="https://github.com/PBR/elixir-fondue-datathon/tree/master/test_data_set/ENA" TargetMode="External"/><Relationship Id="rId10" Type="http://schemas.openxmlformats.org/officeDocument/2006/relationships/image" Target="../media/image53.png"/><Relationship Id="rId9" Type="http://schemas.openxmlformats.org/officeDocument/2006/relationships/image" Target="../media/image72.png"/><Relationship Id="rId5" Type="http://schemas.openxmlformats.org/officeDocument/2006/relationships/hyperlink" Target="https://drive.google.com/file/d/12kONh3kVeRshuRBA7VSE6Qo5yWGYI74C/view?usp=sharing" TargetMode="External"/><Relationship Id="rId6" Type="http://schemas.openxmlformats.org/officeDocument/2006/relationships/hyperlink" Target="https://docs.google.com/document/d/12hiR8imybY68vx9Ks7zvySU3updIxw3VtpU9jYW7_os/edit?usp=sharing" TargetMode="External"/><Relationship Id="rId7" Type="http://schemas.openxmlformats.org/officeDocument/2006/relationships/hyperlink" Target="https://wwwdev.ebi.ac.uk/ena/submit/webin/" TargetMode="External"/><Relationship Id="rId8" Type="http://schemas.openxmlformats.org/officeDocument/2006/relationships/image" Target="../media/image1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hyperlink" Target="https://ena-covid19-docs.readthedocs.io/en/latest/submission_workshop/getting_started.html" TargetMode="External"/><Relationship Id="rId4" Type="http://schemas.openxmlformats.org/officeDocument/2006/relationships/image" Target="../media/image72.png"/><Relationship Id="rId5" Type="http://schemas.openxmlformats.org/officeDocument/2006/relationships/image" Target="../media/image1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130.png"/><Relationship Id="rId4" Type="http://schemas.openxmlformats.org/officeDocument/2006/relationships/hyperlink" Target="mailto:info@elixir-belgium.org" TargetMode="External"/><Relationship Id="rId5" Type="http://schemas.openxmlformats.org/officeDocument/2006/relationships/hyperlink" Target="https://www.elixir-belgium.org" TargetMode="External"/><Relationship Id="rId6" Type="http://schemas.openxmlformats.org/officeDocument/2006/relationships/image" Target="../media/image128.png"/><Relationship Id="rId7" Type="http://schemas.openxmlformats.org/officeDocument/2006/relationships/hyperlink" Target="http://creativecommons.org/licenses/by/4.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idx="1" type="body"/>
          </p:nvPr>
        </p:nvSpPr>
        <p:spPr>
          <a:xfrm>
            <a:off x="1409333" y="1423799"/>
            <a:ext cx="10427991" cy="616016"/>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closer look at the repositories’ world</a:t>
            </a:r>
            <a:endParaRPr/>
          </a:p>
        </p:txBody>
      </p:sp>
      <p:sp>
        <p:nvSpPr>
          <p:cNvPr id="110" name="Google Shape;110;p19"/>
          <p:cNvSpPr txBox="1"/>
          <p:nvPr>
            <p:ph idx="2" type="body"/>
          </p:nvPr>
        </p:nvSpPr>
        <p:spPr>
          <a:xfrm>
            <a:off x="1409332" y="2243406"/>
            <a:ext cx="10427991" cy="30800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111" name="Google Shape;111;p19"/>
          <p:cNvSpPr txBox="1"/>
          <p:nvPr>
            <p:ph idx="1" type="body"/>
          </p:nvPr>
        </p:nvSpPr>
        <p:spPr>
          <a:xfrm>
            <a:off x="1425425" y="3365000"/>
            <a:ext cx="7705800" cy="2145000"/>
          </a:xfrm>
          <a:prstGeom prst="rect">
            <a:avLst/>
          </a:prstGeom>
          <a:noFill/>
          <a:ln>
            <a:noFill/>
          </a:ln>
        </p:spPr>
        <p:txBody>
          <a:bodyPr anchorCtr="0" anchor="t" bIns="45700" lIns="91425" spcFirstLastPara="1" rIns="91425" wrap="square" tIns="45700">
            <a:noAutofit/>
          </a:bodyPr>
          <a:lstStyle/>
          <a:p>
            <a:pPr indent="-228600" lvl="0" marL="457200" marR="0" rtl="0" algn="r">
              <a:lnSpc>
                <a:spcPct val="100000"/>
              </a:lnSpc>
              <a:spcBef>
                <a:spcPts val="0"/>
              </a:spcBef>
              <a:spcAft>
                <a:spcPts val="0"/>
              </a:spcAft>
              <a:buSzPts val="1400"/>
              <a:buFont typeface="Montserrat"/>
              <a:buNone/>
            </a:pPr>
            <a:r>
              <a:rPr lang="en-US" sz="1600"/>
              <a:t>Rafael Andrade Buono, PhD</a:t>
            </a:r>
            <a:endParaRPr sz="1600"/>
          </a:p>
          <a:p>
            <a:pPr indent="-228600" lvl="0" marL="457200" marR="0" rtl="0" algn="r">
              <a:lnSpc>
                <a:spcPct val="100000"/>
              </a:lnSpc>
              <a:spcBef>
                <a:spcPts val="1000"/>
              </a:spcBef>
              <a:spcAft>
                <a:spcPts val="0"/>
              </a:spcAft>
              <a:buSzPts val="1400"/>
              <a:buFont typeface="Montserrat"/>
              <a:buNone/>
            </a:pPr>
            <a:r>
              <a:rPr lang="en-US" sz="1600"/>
              <a:t>Data Steward at ELIXIR Belgium</a:t>
            </a:r>
            <a:endParaRPr sz="1600"/>
          </a:p>
          <a:p>
            <a:pPr indent="-228600" lvl="0" marL="457200" marR="0" rtl="0" algn="r">
              <a:lnSpc>
                <a:spcPct val="100000"/>
              </a:lnSpc>
              <a:spcBef>
                <a:spcPts val="0"/>
              </a:spcBef>
              <a:spcAft>
                <a:spcPts val="0"/>
              </a:spcAft>
              <a:buSzPts val="1400"/>
              <a:buFont typeface="Montserrat"/>
              <a:buNone/>
            </a:pPr>
            <a:r>
              <a:t/>
            </a:r>
            <a:endParaRPr sz="1600"/>
          </a:p>
          <a:p>
            <a:pPr indent="-228600" lvl="0" marL="457200" marR="0" rtl="0" algn="r">
              <a:lnSpc>
                <a:spcPct val="100000"/>
              </a:lnSpc>
              <a:spcBef>
                <a:spcPts val="1000"/>
              </a:spcBef>
              <a:spcAft>
                <a:spcPts val="0"/>
              </a:spcAft>
              <a:buNone/>
            </a:pPr>
            <a:r>
              <a:rPr lang="en-US" sz="1400"/>
              <a:t>Research Data Management: your ally on the way to your publication</a:t>
            </a:r>
            <a:endParaRPr sz="1400"/>
          </a:p>
          <a:p>
            <a:pPr indent="-228600" lvl="0" marL="457200" marR="0" rtl="0" algn="r">
              <a:lnSpc>
                <a:spcPct val="100000"/>
              </a:lnSpc>
              <a:spcBef>
                <a:spcPts val="1000"/>
              </a:spcBef>
              <a:spcAft>
                <a:spcPts val="0"/>
              </a:spcAft>
              <a:buNone/>
            </a:pPr>
            <a:r>
              <a:rPr lang="en-US" sz="1400"/>
              <a:t>15th June 2023, Gent</a:t>
            </a:r>
            <a:endParaRPr sz="1400"/>
          </a:p>
          <a:p>
            <a:pPr indent="-228600" lvl="0" marL="457200" marR="0" rtl="0" algn="l">
              <a:lnSpc>
                <a:spcPct val="100000"/>
              </a:lnSpc>
              <a:spcBef>
                <a:spcPts val="0"/>
              </a:spcBef>
              <a:spcAft>
                <a:spcPts val="0"/>
              </a:spcAft>
              <a:buSzPts val="1400"/>
              <a:buFont typeface="Montserrat"/>
              <a:buNone/>
            </a:pPr>
            <a:r>
              <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How to find a repository?</a:t>
            </a:r>
            <a:endParaRPr/>
          </a:p>
        </p:txBody>
      </p:sp>
      <p:pic>
        <p:nvPicPr>
          <p:cNvPr id="200" name="Google Shape;200;p28"/>
          <p:cNvPicPr preferRelativeResize="0"/>
          <p:nvPr/>
        </p:nvPicPr>
        <p:blipFill>
          <a:blip r:embed="rId3">
            <a:alphaModFix/>
          </a:blip>
          <a:stretch>
            <a:fillRect/>
          </a:stretch>
        </p:blipFill>
        <p:spPr>
          <a:xfrm>
            <a:off x="1079087" y="1432850"/>
            <a:ext cx="8970475" cy="5052726"/>
          </a:xfrm>
          <a:prstGeom prst="rect">
            <a:avLst/>
          </a:prstGeom>
          <a:noFill/>
          <a:ln>
            <a:noFill/>
          </a:ln>
          <a:effectLst>
            <a:outerShdw blurRad="57150" rotWithShape="0" algn="bl" dir="5400000" dist="19050">
              <a:srgbClr val="000000">
                <a:alpha val="50000"/>
              </a:srgbClr>
            </a:outerShdw>
          </a:effectLst>
        </p:spPr>
      </p:pic>
      <p:sp>
        <p:nvSpPr>
          <p:cNvPr id="201" name="Google Shape;201;p28"/>
          <p:cNvSpPr txBox="1"/>
          <p:nvPr/>
        </p:nvSpPr>
        <p:spPr>
          <a:xfrm>
            <a:off x="3827976" y="6426150"/>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https://www.re3data.org/</a:t>
            </a:r>
            <a:endParaRPr sz="10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idx="1" type="body"/>
          </p:nvPr>
        </p:nvSpPr>
        <p:spPr>
          <a:xfrm>
            <a:off x="846137" y="1986328"/>
            <a:ext cx="11007300" cy="321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207" name="Google Shape;207;p29"/>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How to find a repository?</a:t>
            </a:r>
            <a:endParaRPr/>
          </a:p>
        </p:txBody>
      </p:sp>
      <p:sp>
        <p:nvSpPr>
          <p:cNvPr id="208" name="Google Shape;208;p29"/>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pic>
        <p:nvPicPr>
          <p:cNvPr id="209" name="Google Shape;209;p29"/>
          <p:cNvPicPr preferRelativeResize="0"/>
          <p:nvPr/>
        </p:nvPicPr>
        <p:blipFill>
          <a:blip r:embed="rId3">
            <a:alphaModFix/>
          </a:blip>
          <a:stretch>
            <a:fillRect/>
          </a:stretch>
        </p:blipFill>
        <p:spPr>
          <a:xfrm>
            <a:off x="1086925" y="1344575"/>
            <a:ext cx="10346950" cy="52139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idx="1" type="body"/>
          </p:nvPr>
        </p:nvSpPr>
        <p:spPr>
          <a:xfrm>
            <a:off x="846137" y="1986328"/>
            <a:ext cx="11007300" cy="321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215" name="Google Shape;215;p30"/>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How to find a repository?</a:t>
            </a:r>
            <a:endParaRPr/>
          </a:p>
        </p:txBody>
      </p:sp>
      <p:sp>
        <p:nvSpPr>
          <p:cNvPr id="216" name="Google Shape;216;p30"/>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pic>
        <p:nvPicPr>
          <p:cNvPr id="217" name="Google Shape;217;p30"/>
          <p:cNvPicPr preferRelativeResize="0"/>
          <p:nvPr/>
        </p:nvPicPr>
        <p:blipFill>
          <a:blip r:embed="rId3">
            <a:alphaModFix/>
          </a:blip>
          <a:stretch>
            <a:fillRect/>
          </a:stretch>
        </p:blipFill>
        <p:spPr>
          <a:xfrm>
            <a:off x="1065725" y="1399050"/>
            <a:ext cx="10351008" cy="521821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Let's find a repository</a:t>
            </a:r>
            <a:endParaRPr/>
          </a:p>
        </p:txBody>
      </p:sp>
      <p:pic>
        <p:nvPicPr>
          <p:cNvPr id="223" name="Google Shape;223;p31"/>
          <p:cNvPicPr preferRelativeResize="0"/>
          <p:nvPr/>
        </p:nvPicPr>
        <p:blipFill rotWithShape="1">
          <a:blip r:embed="rId3">
            <a:alphaModFix/>
          </a:blip>
          <a:srcRect b="0" l="0" r="0" t="0"/>
          <a:stretch/>
        </p:blipFill>
        <p:spPr>
          <a:xfrm>
            <a:off x="6507199" y="3743700"/>
            <a:ext cx="3724576" cy="1047000"/>
          </a:xfrm>
          <a:prstGeom prst="rect">
            <a:avLst/>
          </a:prstGeom>
          <a:noFill/>
          <a:ln>
            <a:noFill/>
          </a:ln>
        </p:spPr>
      </p:pic>
      <p:pic>
        <p:nvPicPr>
          <p:cNvPr id="224" name="Google Shape;224;p31"/>
          <p:cNvPicPr preferRelativeResize="0"/>
          <p:nvPr/>
        </p:nvPicPr>
        <p:blipFill rotWithShape="1">
          <a:blip r:embed="rId4">
            <a:alphaModFix/>
          </a:blip>
          <a:srcRect b="0" l="0" r="0" t="0"/>
          <a:stretch/>
        </p:blipFill>
        <p:spPr>
          <a:xfrm>
            <a:off x="2587224" y="3817177"/>
            <a:ext cx="3064779" cy="900052"/>
          </a:xfrm>
          <a:prstGeom prst="rect">
            <a:avLst/>
          </a:prstGeom>
          <a:noFill/>
          <a:ln>
            <a:noFill/>
          </a:ln>
        </p:spPr>
      </p:pic>
      <p:sp>
        <p:nvSpPr>
          <p:cNvPr id="225" name="Google Shape;225;p31"/>
          <p:cNvSpPr txBox="1"/>
          <p:nvPr>
            <p:ph idx="1" type="body"/>
          </p:nvPr>
        </p:nvSpPr>
        <p:spPr>
          <a:xfrm>
            <a:off x="846050" y="1986325"/>
            <a:ext cx="11007300" cy="14811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p:txBody>
      </p:sp>
      <p:sp>
        <p:nvSpPr>
          <p:cNvPr id="226" name="Google Shape;226;p31"/>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227" name="Google Shape;227;p31"/>
          <p:cNvPicPr preferRelativeResize="0"/>
          <p:nvPr/>
        </p:nvPicPr>
        <p:blipFill>
          <a:blip r:embed="rId5">
            <a:alphaModFix/>
          </a:blip>
          <a:stretch>
            <a:fillRect/>
          </a:stretch>
        </p:blipFill>
        <p:spPr>
          <a:xfrm>
            <a:off x="904424" y="1381026"/>
            <a:ext cx="542975" cy="542975"/>
          </a:xfrm>
          <a:prstGeom prst="rect">
            <a:avLst/>
          </a:prstGeom>
          <a:noFill/>
          <a:ln>
            <a:noFill/>
          </a:ln>
        </p:spPr>
      </p:pic>
      <p:sp>
        <p:nvSpPr>
          <p:cNvPr id="228" name="Google Shape;228;p31"/>
          <p:cNvSpPr txBox="1"/>
          <p:nvPr>
            <p:ph idx="1" type="body"/>
          </p:nvPr>
        </p:nvSpPr>
        <p:spPr>
          <a:xfrm>
            <a:off x="846050" y="5110525"/>
            <a:ext cx="11007300" cy="148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Identify a couple of potential repositories using re3data and FAIRsharing</a:t>
            </a:r>
            <a:endParaRPr/>
          </a:p>
          <a:p>
            <a:pPr indent="-317500" lvl="0" marL="457200" marR="0" rtl="0" algn="l">
              <a:lnSpc>
                <a:spcPct val="100000"/>
              </a:lnSpc>
              <a:spcBef>
                <a:spcPts val="0"/>
              </a:spcBef>
              <a:spcAft>
                <a:spcPts val="0"/>
              </a:spcAft>
              <a:buSzPts val="1400"/>
              <a:buChar char="●"/>
            </a:pPr>
            <a:r>
              <a:rPr lang="en-US"/>
              <a:t>Domain specific</a:t>
            </a:r>
            <a:endParaRPr/>
          </a:p>
          <a:p>
            <a:pPr indent="-317500" lvl="0" marL="457200" marR="0" rtl="0" algn="l">
              <a:lnSpc>
                <a:spcPct val="100000"/>
              </a:lnSpc>
              <a:spcBef>
                <a:spcPts val="0"/>
              </a:spcBef>
              <a:spcAft>
                <a:spcPts val="0"/>
              </a:spcAft>
              <a:buSzPts val="1400"/>
              <a:buChar char="●"/>
            </a:pPr>
            <a:r>
              <a:rPr lang="en-US"/>
              <a:t>Justify the choice</a:t>
            </a:r>
            <a:endParaRPr/>
          </a:p>
          <a:p>
            <a:pPr indent="-317500" lvl="0" marL="457200" marR="0" rtl="0" algn="l">
              <a:lnSpc>
                <a:spcPct val="100000"/>
              </a:lnSpc>
              <a:spcBef>
                <a:spcPts val="0"/>
              </a:spcBef>
              <a:spcAft>
                <a:spcPts val="0"/>
              </a:spcAft>
              <a:buSzPts val="1400"/>
              <a:buChar char="●"/>
            </a:pPr>
            <a:r>
              <a:rPr lang="en-US"/>
              <a:t>Bonus: what information can you find about the repository that might help you?</a:t>
            </a:r>
            <a:endParaRPr/>
          </a:p>
        </p:txBody>
      </p:sp>
      <p:sp>
        <p:nvSpPr>
          <p:cNvPr id="229" name="Google Shape;229;p31"/>
          <p:cNvSpPr txBox="1"/>
          <p:nvPr/>
        </p:nvSpPr>
        <p:spPr>
          <a:xfrm>
            <a:off x="3806026" y="4748024"/>
            <a:ext cx="1965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https://www.re3data.org/</a:t>
            </a:r>
            <a:endParaRPr sz="1000">
              <a:latin typeface="Montserrat"/>
              <a:ea typeface="Montserrat"/>
              <a:cs typeface="Montserrat"/>
              <a:sym typeface="Montserrat"/>
            </a:endParaRPr>
          </a:p>
        </p:txBody>
      </p:sp>
      <p:sp>
        <p:nvSpPr>
          <p:cNvPr id="230" name="Google Shape;230;p31"/>
          <p:cNvSpPr txBox="1"/>
          <p:nvPr/>
        </p:nvSpPr>
        <p:spPr>
          <a:xfrm>
            <a:off x="8157351" y="4680607"/>
            <a:ext cx="1965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https://fairsharing.org/</a:t>
            </a:r>
            <a:endParaRPr sz="10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grpSp>
        <p:nvGrpSpPr>
          <p:cNvPr id="236" name="Google Shape;236;p32"/>
          <p:cNvGrpSpPr/>
          <p:nvPr/>
        </p:nvGrpSpPr>
        <p:grpSpPr>
          <a:xfrm>
            <a:off x="2884010" y="1955369"/>
            <a:ext cx="7557306" cy="2416975"/>
            <a:chOff x="5995375" y="2048851"/>
            <a:chExt cx="5878885" cy="1880183"/>
          </a:xfrm>
        </p:grpSpPr>
        <p:pic>
          <p:nvPicPr>
            <p:cNvPr id="237" name="Google Shape;237;p32"/>
            <p:cNvPicPr preferRelativeResize="0"/>
            <p:nvPr/>
          </p:nvPicPr>
          <p:blipFill>
            <a:blip r:embed="rId3">
              <a:alphaModFix/>
            </a:blip>
            <a:stretch>
              <a:fillRect/>
            </a:stretch>
          </p:blipFill>
          <p:spPr>
            <a:xfrm>
              <a:off x="5995375" y="2048851"/>
              <a:ext cx="5878885" cy="1657350"/>
            </a:xfrm>
            <a:prstGeom prst="rect">
              <a:avLst/>
            </a:prstGeom>
            <a:noFill/>
            <a:ln>
              <a:noFill/>
            </a:ln>
            <a:effectLst>
              <a:outerShdw blurRad="57150" rotWithShape="0" algn="bl" dir="5400000" dist="19050">
                <a:srgbClr val="000000">
                  <a:alpha val="50000"/>
                </a:srgbClr>
              </a:outerShdw>
            </a:effectLst>
          </p:spPr>
        </p:pic>
        <p:sp>
          <p:nvSpPr>
            <p:cNvPr id="238" name="Google Shape;238;p32"/>
            <p:cNvSpPr txBox="1"/>
            <p:nvPr/>
          </p:nvSpPr>
          <p:spPr>
            <a:xfrm>
              <a:off x="8116085" y="3665635"/>
              <a:ext cx="3738900" cy="26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https://elixir-europe.org/platforms/data</a:t>
              </a:r>
              <a:endParaRPr sz="1000">
                <a:latin typeface="Montserrat"/>
                <a:ea typeface="Montserrat"/>
                <a:cs typeface="Montserrat"/>
                <a:sym typeface="Montserrat"/>
              </a:endParaRPr>
            </a:p>
          </p:txBody>
        </p:sp>
      </p:grpSp>
      <p:pic>
        <p:nvPicPr>
          <p:cNvPr id="239" name="Google Shape;239;p32"/>
          <p:cNvPicPr preferRelativeResize="0"/>
          <p:nvPr/>
        </p:nvPicPr>
        <p:blipFill>
          <a:blip r:embed="rId4">
            <a:alphaModFix/>
          </a:blip>
          <a:stretch>
            <a:fillRect/>
          </a:stretch>
        </p:blipFill>
        <p:spPr>
          <a:xfrm>
            <a:off x="1881225" y="1831598"/>
            <a:ext cx="1004219" cy="756949"/>
          </a:xfrm>
          <a:prstGeom prst="rect">
            <a:avLst/>
          </a:prstGeom>
          <a:noFill/>
          <a:ln>
            <a:noFill/>
          </a:ln>
        </p:spPr>
      </p:pic>
      <p:sp>
        <p:nvSpPr>
          <p:cNvPr id="240" name="Google Shape;240;p32"/>
          <p:cNvSpPr txBox="1"/>
          <p:nvPr>
            <p:ph idx="1" type="body"/>
          </p:nvPr>
        </p:nvSpPr>
        <p:spPr>
          <a:xfrm>
            <a:off x="2993425" y="4781350"/>
            <a:ext cx="6205200" cy="163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Focus on Life Sciences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The ELIXIR Core Data Resources</a:t>
            </a:r>
            <a:endParaRPr/>
          </a:p>
          <a:p>
            <a:pPr indent="0" lvl="0" marL="228600" marR="0" rtl="0" algn="l">
              <a:lnSpc>
                <a:spcPct val="100000"/>
              </a:lnSpc>
              <a:spcBef>
                <a:spcPts val="0"/>
              </a:spcBef>
              <a:spcAft>
                <a:spcPts val="0"/>
              </a:spcAft>
              <a:buSzPts val="1400"/>
              <a:buFont typeface="Montserrat"/>
              <a:buNone/>
            </a:pPr>
            <a:r>
              <a:t/>
            </a:r>
            <a:endParaRPr/>
          </a:p>
        </p:txBody>
      </p:sp>
      <p:sp>
        <p:nvSpPr>
          <p:cNvPr id="246" name="Google Shape;246;p33"/>
          <p:cNvSpPr txBox="1"/>
          <p:nvPr/>
        </p:nvSpPr>
        <p:spPr>
          <a:xfrm>
            <a:off x="6634547" y="6497235"/>
            <a:ext cx="4860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https://elixir-europe.org/platforms/data/core-data-resources</a:t>
            </a:r>
            <a:endParaRPr sz="1000">
              <a:latin typeface="Montserrat"/>
              <a:ea typeface="Montserrat"/>
              <a:cs typeface="Montserrat"/>
              <a:sym typeface="Montserrat"/>
            </a:endParaRPr>
          </a:p>
        </p:txBody>
      </p:sp>
      <p:pic>
        <p:nvPicPr>
          <p:cNvPr id="247" name="Google Shape;247;p33"/>
          <p:cNvPicPr preferRelativeResize="0"/>
          <p:nvPr/>
        </p:nvPicPr>
        <p:blipFill>
          <a:blip r:embed="rId3">
            <a:alphaModFix/>
          </a:blip>
          <a:stretch>
            <a:fillRect/>
          </a:stretch>
        </p:blipFill>
        <p:spPr>
          <a:xfrm>
            <a:off x="6477000" y="1318730"/>
            <a:ext cx="4942368" cy="5234470"/>
          </a:xfrm>
          <a:prstGeom prst="rect">
            <a:avLst/>
          </a:prstGeom>
          <a:noFill/>
          <a:ln>
            <a:noFill/>
          </a:ln>
          <a:effectLst>
            <a:outerShdw blurRad="57150" rotWithShape="0" algn="bl" dir="5400000" dist="19050">
              <a:srgbClr val="000000">
                <a:alpha val="50000"/>
              </a:srgbClr>
            </a:outerShdw>
          </a:effectLst>
        </p:spPr>
      </p:pic>
      <p:pic>
        <p:nvPicPr>
          <p:cNvPr id="248" name="Google Shape;248;p33"/>
          <p:cNvPicPr preferRelativeResize="0"/>
          <p:nvPr/>
        </p:nvPicPr>
        <p:blipFill rotWithShape="1">
          <a:blip r:embed="rId4">
            <a:alphaModFix/>
          </a:blip>
          <a:srcRect b="0" l="0" r="0" t="4434"/>
          <a:stretch/>
        </p:blipFill>
        <p:spPr>
          <a:xfrm>
            <a:off x="1106825" y="1322150"/>
            <a:ext cx="4937850" cy="5002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The ELIXIR recommended deposition databases</a:t>
            </a:r>
            <a:endParaRPr/>
          </a:p>
          <a:p>
            <a:pPr indent="0" lvl="0" marL="228600" marR="0" rtl="0" algn="l">
              <a:lnSpc>
                <a:spcPct val="100000"/>
              </a:lnSpc>
              <a:spcBef>
                <a:spcPts val="0"/>
              </a:spcBef>
              <a:spcAft>
                <a:spcPts val="0"/>
              </a:spcAft>
              <a:buSzPts val="1400"/>
              <a:buFont typeface="Montserrat"/>
              <a:buNone/>
            </a:pPr>
            <a:r>
              <a:t/>
            </a:r>
            <a:endParaRPr/>
          </a:p>
        </p:txBody>
      </p:sp>
      <p:sp>
        <p:nvSpPr>
          <p:cNvPr id="254" name="Google Shape;254;p34"/>
          <p:cNvSpPr txBox="1"/>
          <p:nvPr/>
        </p:nvSpPr>
        <p:spPr>
          <a:xfrm>
            <a:off x="6753747" y="4724950"/>
            <a:ext cx="4860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https://elixir-europe.org/platforms/data/elixir-deposition-databases</a:t>
            </a:r>
            <a:endParaRPr sz="1000">
              <a:latin typeface="Montserrat"/>
              <a:ea typeface="Montserrat"/>
              <a:cs typeface="Montserrat"/>
              <a:sym typeface="Montserrat"/>
            </a:endParaRPr>
          </a:p>
        </p:txBody>
      </p:sp>
      <p:pic>
        <p:nvPicPr>
          <p:cNvPr id="255" name="Google Shape;255;p34"/>
          <p:cNvPicPr preferRelativeResize="0"/>
          <p:nvPr/>
        </p:nvPicPr>
        <p:blipFill>
          <a:blip r:embed="rId3">
            <a:alphaModFix/>
          </a:blip>
          <a:stretch>
            <a:fillRect/>
          </a:stretch>
        </p:blipFill>
        <p:spPr>
          <a:xfrm>
            <a:off x="457200" y="1394925"/>
            <a:ext cx="5417957" cy="5118724"/>
          </a:xfrm>
          <a:prstGeom prst="rect">
            <a:avLst/>
          </a:prstGeom>
          <a:noFill/>
          <a:ln>
            <a:noFill/>
          </a:ln>
          <a:effectLst>
            <a:outerShdw blurRad="57150" rotWithShape="0" algn="bl" dir="5400000" dist="19050">
              <a:srgbClr val="000000">
                <a:alpha val="50000"/>
              </a:srgbClr>
            </a:outerShdw>
          </a:effectLst>
        </p:spPr>
      </p:pic>
      <p:pic>
        <p:nvPicPr>
          <p:cNvPr id="256" name="Google Shape;256;p34"/>
          <p:cNvPicPr preferRelativeResize="0"/>
          <p:nvPr/>
        </p:nvPicPr>
        <p:blipFill>
          <a:blip r:embed="rId4">
            <a:alphaModFix/>
          </a:blip>
          <a:stretch>
            <a:fillRect/>
          </a:stretch>
        </p:blipFill>
        <p:spPr>
          <a:xfrm>
            <a:off x="6169373" y="1733536"/>
            <a:ext cx="5417952" cy="3045593"/>
          </a:xfrm>
          <a:prstGeom prst="rect">
            <a:avLst/>
          </a:prstGeom>
          <a:noFill/>
          <a:ln>
            <a:noFill/>
          </a:ln>
          <a:effectLst>
            <a:outerShdw blurRad="57150" rotWithShape="0" algn="bl" dir="5400000" dist="19050">
              <a:srgbClr val="000000">
                <a:alpha val="50000"/>
              </a:srgbClr>
            </a:outerShdw>
          </a:effectLst>
        </p:spPr>
      </p:pic>
      <p:sp>
        <p:nvSpPr>
          <p:cNvPr id="257" name="Google Shape;257;p34"/>
          <p:cNvSpPr txBox="1"/>
          <p:nvPr>
            <p:ph idx="1" type="body"/>
          </p:nvPr>
        </p:nvSpPr>
        <p:spPr>
          <a:xfrm>
            <a:off x="6603300" y="5495400"/>
            <a:ext cx="3268800" cy="67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Focus on experimental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short side note on visibility</a:t>
            </a:r>
            <a:endParaRPr/>
          </a:p>
          <a:p>
            <a:pPr indent="0" lvl="0" marL="228600" marR="0" rtl="0" algn="l">
              <a:lnSpc>
                <a:spcPct val="100000"/>
              </a:lnSpc>
              <a:spcBef>
                <a:spcPts val="0"/>
              </a:spcBef>
              <a:spcAft>
                <a:spcPts val="0"/>
              </a:spcAft>
              <a:buSzPts val="1400"/>
              <a:buFont typeface="Montserrat"/>
              <a:buNone/>
            </a:pPr>
            <a:r>
              <a:t/>
            </a:r>
            <a:endParaRPr/>
          </a:p>
        </p:txBody>
      </p:sp>
      <p:sp>
        <p:nvSpPr>
          <p:cNvPr id="263" name="Google Shape;263;p35"/>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Why is it a good idea to deposit your data?</a:t>
            </a:r>
            <a:endParaRPr/>
          </a:p>
        </p:txBody>
      </p:sp>
      <p:pic>
        <p:nvPicPr>
          <p:cNvPr id="264" name="Google Shape;264;p35"/>
          <p:cNvPicPr preferRelativeResize="0"/>
          <p:nvPr/>
        </p:nvPicPr>
        <p:blipFill>
          <a:blip r:embed="rId3">
            <a:alphaModFix/>
          </a:blip>
          <a:stretch>
            <a:fillRect/>
          </a:stretch>
        </p:blipFill>
        <p:spPr>
          <a:xfrm>
            <a:off x="3406437" y="1821449"/>
            <a:ext cx="5379126" cy="750300"/>
          </a:xfrm>
          <a:prstGeom prst="rect">
            <a:avLst/>
          </a:prstGeom>
          <a:noFill/>
          <a:ln>
            <a:noFill/>
          </a:ln>
          <a:effectLst>
            <a:outerShdw blurRad="57150" rotWithShape="0" algn="bl" dir="5400000" dist="19050">
              <a:srgbClr val="000000">
                <a:alpha val="50000"/>
              </a:srgbClr>
            </a:outerShdw>
          </a:effectLst>
        </p:spPr>
      </p:pic>
      <p:pic>
        <p:nvPicPr>
          <p:cNvPr id="265" name="Google Shape;265;p35"/>
          <p:cNvPicPr preferRelativeResize="0"/>
          <p:nvPr/>
        </p:nvPicPr>
        <p:blipFill>
          <a:blip r:embed="rId4">
            <a:alphaModFix/>
          </a:blip>
          <a:stretch>
            <a:fillRect/>
          </a:stretch>
        </p:blipFill>
        <p:spPr>
          <a:xfrm>
            <a:off x="2566900" y="5613342"/>
            <a:ext cx="7276201" cy="978925"/>
          </a:xfrm>
          <a:prstGeom prst="rect">
            <a:avLst/>
          </a:prstGeom>
          <a:noFill/>
          <a:ln>
            <a:noFill/>
          </a:ln>
          <a:effectLst>
            <a:outerShdw blurRad="57150" rotWithShape="0" algn="bl" dir="5400000" dist="19050">
              <a:srgbClr val="000000">
                <a:alpha val="50000"/>
              </a:srgbClr>
            </a:outerShdw>
          </a:effectLst>
        </p:spPr>
      </p:pic>
      <p:sp>
        <p:nvSpPr>
          <p:cNvPr id="266" name="Google Shape;266;p35"/>
          <p:cNvSpPr txBox="1"/>
          <p:nvPr/>
        </p:nvSpPr>
        <p:spPr>
          <a:xfrm>
            <a:off x="4992429" y="6532969"/>
            <a:ext cx="4860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https://europepmc.org/Help#searchdata</a:t>
            </a:r>
            <a:endParaRPr sz="1000">
              <a:latin typeface="Montserrat"/>
              <a:ea typeface="Montserrat"/>
              <a:cs typeface="Montserrat"/>
              <a:sym typeface="Montserrat"/>
            </a:endParaRPr>
          </a:p>
        </p:txBody>
      </p:sp>
      <p:pic>
        <p:nvPicPr>
          <p:cNvPr id="267" name="Google Shape;267;p35"/>
          <p:cNvPicPr preferRelativeResize="0"/>
          <p:nvPr/>
        </p:nvPicPr>
        <p:blipFill>
          <a:blip r:embed="rId5">
            <a:alphaModFix/>
          </a:blip>
          <a:stretch>
            <a:fillRect/>
          </a:stretch>
        </p:blipFill>
        <p:spPr>
          <a:xfrm>
            <a:off x="2850700" y="2724149"/>
            <a:ext cx="6490600" cy="278495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Cross referencing resources</a:t>
            </a:r>
            <a:endParaRPr/>
          </a:p>
        </p:txBody>
      </p:sp>
      <p:sp>
        <p:nvSpPr>
          <p:cNvPr id="273" name="Google Shape;273;p36"/>
          <p:cNvSpPr txBox="1"/>
          <p:nvPr>
            <p:ph idx="1" type="body"/>
          </p:nvPr>
        </p:nvSpPr>
        <p:spPr>
          <a:xfrm>
            <a:off x="657775" y="5288850"/>
            <a:ext cx="5646600" cy="67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Annotating publications with the related data</a:t>
            </a:r>
            <a:endParaRPr/>
          </a:p>
        </p:txBody>
      </p:sp>
      <p:pic>
        <p:nvPicPr>
          <p:cNvPr id="274" name="Google Shape;274;p36"/>
          <p:cNvPicPr preferRelativeResize="0"/>
          <p:nvPr/>
        </p:nvPicPr>
        <p:blipFill>
          <a:blip r:embed="rId3">
            <a:alphaModFix/>
          </a:blip>
          <a:stretch>
            <a:fillRect/>
          </a:stretch>
        </p:blipFill>
        <p:spPr>
          <a:xfrm>
            <a:off x="486104" y="1921179"/>
            <a:ext cx="2457450" cy="542925"/>
          </a:xfrm>
          <a:prstGeom prst="rect">
            <a:avLst/>
          </a:prstGeom>
          <a:noFill/>
          <a:ln>
            <a:noFill/>
          </a:ln>
        </p:spPr>
      </p:pic>
      <p:pic>
        <p:nvPicPr>
          <p:cNvPr id="275" name="Google Shape;275;p36"/>
          <p:cNvPicPr preferRelativeResize="0"/>
          <p:nvPr/>
        </p:nvPicPr>
        <p:blipFill>
          <a:blip r:embed="rId4">
            <a:alphaModFix/>
          </a:blip>
          <a:stretch>
            <a:fillRect/>
          </a:stretch>
        </p:blipFill>
        <p:spPr>
          <a:xfrm>
            <a:off x="486100" y="2557799"/>
            <a:ext cx="5970674" cy="2314300"/>
          </a:xfrm>
          <a:prstGeom prst="rect">
            <a:avLst/>
          </a:prstGeom>
          <a:noFill/>
          <a:ln>
            <a:noFill/>
          </a:ln>
          <a:effectLst>
            <a:outerShdw blurRad="57150" rotWithShape="0" algn="bl" dir="5400000" dist="19050">
              <a:srgbClr val="000000">
                <a:alpha val="50000"/>
              </a:srgbClr>
            </a:outerShdw>
          </a:effectLst>
        </p:spPr>
      </p:pic>
      <p:pic>
        <p:nvPicPr>
          <p:cNvPr id="276" name="Google Shape;276;p36"/>
          <p:cNvPicPr preferRelativeResize="0"/>
          <p:nvPr/>
        </p:nvPicPr>
        <p:blipFill>
          <a:blip r:embed="rId5">
            <a:alphaModFix/>
          </a:blip>
          <a:stretch>
            <a:fillRect/>
          </a:stretch>
        </p:blipFill>
        <p:spPr>
          <a:xfrm>
            <a:off x="7329961" y="202349"/>
            <a:ext cx="4706500" cy="6391801"/>
          </a:xfrm>
          <a:prstGeom prst="rect">
            <a:avLst/>
          </a:prstGeom>
          <a:noFill/>
          <a:ln>
            <a:noFill/>
          </a:ln>
          <a:effectLst>
            <a:outerShdw blurRad="57150" rotWithShape="0" algn="bl" dir="5400000" dist="19050">
              <a:srgbClr val="000000">
                <a:alpha val="50000"/>
              </a:srgbClr>
            </a:outerShdw>
          </a:effectLst>
        </p:spPr>
      </p:pic>
      <p:sp>
        <p:nvSpPr>
          <p:cNvPr id="277" name="Google Shape;277;p36"/>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Why is it a good idea to deposit your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a:t>Cross referencing resources</a:t>
            </a:r>
            <a:endParaRPr/>
          </a:p>
          <a:p>
            <a:pPr indent="0" lvl="0" marL="228600" marR="0" rtl="0" algn="l">
              <a:lnSpc>
                <a:spcPct val="100000"/>
              </a:lnSpc>
              <a:spcBef>
                <a:spcPts val="0"/>
              </a:spcBef>
              <a:spcAft>
                <a:spcPts val="0"/>
              </a:spcAft>
              <a:buSzPts val="1400"/>
              <a:buFont typeface="Montserrat"/>
              <a:buNone/>
            </a:pPr>
            <a:r>
              <a:t/>
            </a:r>
            <a:endParaRPr/>
          </a:p>
        </p:txBody>
      </p:sp>
      <p:sp>
        <p:nvSpPr>
          <p:cNvPr id="283" name="Google Shape;283;p37"/>
          <p:cNvSpPr txBox="1"/>
          <p:nvPr>
            <p:ph idx="1" type="body"/>
          </p:nvPr>
        </p:nvSpPr>
        <p:spPr>
          <a:xfrm>
            <a:off x="657775" y="5288850"/>
            <a:ext cx="5646600" cy="67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Annotating publications with the related data</a:t>
            </a:r>
            <a:endParaRPr/>
          </a:p>
        </p:txBody>
      </p:sp>
      <p:sp>
        <p:nvSpPr>
          <p:cNvPr id="284" name="Google Shape;284;p37"/>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Why is it a good idea to deposit your data?</a:t>
            </a:r>
            <a:endParaRPr/>
          </a:p>
        </p:txBody>
      </p:sp>
      <p:pic>
        <p:nvPicPr>
          <p:cNvPr id="285" name="Google Shape;285;p37"/>
          <p:cNvPicPr preferRelativeResize="0"/>
          <p:nvPr/>
        </p:nvPicPr>
        <p:blipFill>
          <a:blip r:embed="rId3">
            <a:alphaModFix/>
          </a:blip>
          <a:stretch>
            <a:fillRect/>
          </a:stretch>
        </p:blipFill>
        <p:spPr>
          <a:xfrm>
            <a:off x="486104" y="1921179"/>
            <a:ext cx="2457450" cy="542925"/>
          </a:xfrm>
          <a:prstGeom prst="rect">
            <a:avLst/>
          </a:prstGeom>
          <a:noFill/>
          <a:ln>
            <a:noFill/>
          </a:ln>
        </p:spPr>
      </p:pic>
      <p:pic>
        <p:nvPicPr>
          <p:cNvPr id="286" name="Google Shape;286;p37"/>
          <p:cNvPicPr preferRelativeResize="0"/>
          <p:nvPr/>
        </p:nvPicPr>
        <p:blipFill>
          <a:blip r:embed="rId4">
            <a:alphaModFix/>
          </a:blip>
          <a:stretch>
            <a:fillRect/>
          </a:stretch>
        </p:blipFill>
        <p:spPr>
          <a:xfrm>
            <a:off x="486100" y="2557799"/>
            <a:ext cx="5970674" cy="2314300"/>
          </a:xfrm>
          <a:prstGeom prst="rect">
            <a:avLst/>
          </a:prstGeom>
          <a:noFill/>
          <a:ln>
            <a:noFill/>
          </a:ln>
          <a:effectLst>
            <a:outerShdw blurRad="57150" rotWithShape="0" algn="bl" dir="5400000" dist="19050">
              <a:srgbClr val="000000">
                <a:alpha val="50000"/>
              </a:srgbClr>
            </a:outerShdw>
          </a:effectLst>
        </p:spPr>
      </p:pic>
      <p:pic>
        <p:nvPicPr>
          <p:cNvPr id="287" name="Google Shape;287;p37"/>
          <p:cNvPicPr preferRelativeResize="0"/>
          <p:nvPr/>
        </p:nvPicPr>
        <p:blipFill>
          <a:blip r:embed="rId5">
            <a:alphaModFix/>
          </a:blip>
          <a:stretch>
            <a:fillRect/>
          </a:stretch>
        </p:blipFill>
        <p:spPr>
          <a:xfrm>
            <a:off x="6886900" y="1277000"/>
            <a:ext cx="5205150" cy="5480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idx="1" type="body"/>
          </p:nvPr>
        </p:nvSpPr>
        <p:spPr>
          <a:xfrm>
            <a:off x="846049" y="1986325"/>
            <a:ext cx="110073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Why submit data?</a:t>
            </a:r>
            <a:endParaRPr/>
          </a:p>
          <a:p>
            <a:pPr indent="-317500" lvl="0" marL="457200" marR="0" rtl="0" algn="l">
              <a:lnSpc>
                <a:spcPct val="100000"/>
              </a:lnSpc>
              <a:spcBef>
                <a:spcPts val="1000"/>
              </a:spcBef>
              <a:spcAft>
                <a:spcPts val="0"/>
              </a:spcAft>
              <a:buSzPts val="1400"/>
              <a:buChar char="●"/>
            </a:pPr>
            <a:r>
              <a:rPr lang="en-US"/>
              <a:t>Why should we be aware of the repositories?</a:t>
            </a:r>
            <a:endParaRPr/>
          </a:p>
        </p:txBody>
      </p:sp>
      <p:sp>
        <p:nvSpPr>
          <p:cNvPr id="117" name="Google Shape;117;p20"/>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Do we know why?</a:t>
            </a:r>
            <a:endParaRPr/>
          </a:p>
        </p:txBody>
      </p:sp>
      <p:sp>
        <p:nvSpPr>
          <p:cNvPr id="118" name="Google Shape;118;p20"/>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a:t>Cross referencing resources</a:t>
            </a:r>
            <a:endParaRPr/>
          </a:p>
        </p:txBody>
      </p:sp>
      <p:sp>
        <p:nvSpPr>
          <p:cNvPr id="293" name="Google Shape;293;p38"/>
          <p:cNvSpPr txBox="1"/>
          <p:nvPr>
            <p:ph idx="1" type="body"/>
          </p:nvPr>
        </p:nvSpPr>
        <p:spPr>
          <a:xfrm>
            <a:off x="657775" y="5288850"/>
            <a:ext cx="5646600" cy="67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Annotating publications with the related data</a:t>
            </a:r>
            <a:endParaRPr/>
          </a:p>
        </p:txBody>
      </p:sp>
      <p:sp>
        <p:nvSpPr>
          <p:cNvPr id="294" name="Google Shape;294;p38"/>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Why is it a good idea to deposit your data?</a:t>
            </a:r>
            <a:endParaRPr/>
          </a:p>
        </p:txBody>
      </p:sp>
      <p:pic>
        <p:nvPicPr>
          <p:cNvPr id="295" name="Google Shape;295;p38"/>
          <p:cNvPicPr preferRelativeResize="0"/>
          <p:nvPr/>
        </p:nvPicPr>
        <p:blipFill>
          <a:blip r:embed="rId3">
            <a:alphaModFix/>
          </a:blip>
          <a:stretch>
            <a:fillRect/>
          </a:stretch>
        </p:blipFill>
        <p:spPr>
          <a:xfrm>
            <a:off x="486104" y="1921179"/>
            <a:ext cx="2457450" cy="542925"/>
          </a:xfrm>
          <a:prstGeom prst="rect">
            <a:avLst/>
          </a:prstGeom>
          <a:noFill/>
          <a:ln>
            <a:noFill/>
          </a:ln>
        </p:spPr>
      </p:pic>
      <p:pic>
        <p:nvPicPr>
          <p:cNvPr id="296" name="Google Shape;296;p38"/>
          <p:cNvPicPr preferRelativeResize="0"/>
          <p:nvPr/>
        </p:nvPicPr>
        <p:blipFill>
          <a:blip r:embed="rId4">
            <a:alphaModFix/>
          </a:blip>
          <a:stretch>
            <a:fillRect/>
          </a:stretch>
        </p:blipFill>
        <p:spPr>
          <a:xfrm>
            <a:off x="486100" y="2557799"/>
            <a:ext cx="5970674" cy="2314300"/>
          </a:xfrm>
          <a:prstGeom prst="rect">
            <a:avLst/>
          </a:prstGeom>
          <a:noFill/>
          <a:ln>
            <a:noFill/>
          </a:ln>
          <a:effectLst>
            <a:outerShdw blurRad="57150" rotWithShape="0" algn="bl" dir="5400000" dist="19050">
              <a:srgbClr val="000000">
                <a:alpha val="50000"/>
              </a:srgbClr>
            </a:outerShdw>
          </a:effectLst>
        </p:spPr>
      </p:pic>
      <p:pic>
        <p:nvPicPr>
          <p:cNvPr id="297" name="Google Shape;297;p38"/>
          <p:cNvPicPr preferRelativeResize="0"/>
          <p:nvPr/>
        </p:nvPicPr>
        <p:blipFill>
          <a:blip r:embed="rId5">
            <a:alphaModFix/>
          </a:blip>
          <a:stretch>
            <a:fillRect/>
          </a:stretch>
        </p:blipFill>
        <p:spPr>
          <a:xfrm>
            <a:off x="7329961" y="202349"/>
            <a:ext cx="4706500" cy="63918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a:t>Cross referencing resources</a:t>
            </a:r>
            <a:endParaRPr/>
          </a:p>
        </p:txBody>
      </p:sp>
      <p:sp>
        <p:nvSpPr>
          <p:cNvPr id="303" name="Google Shape;303;p39"/>
          <p:cNvSpPr txBox="1"/>
          <p:nvPr>
            <p:ph idx="1" type="body"/>
          </p:nvPr>
        </p:nvSpPr>
        <p:spPr>
          <a:xfrm>
            <a:off x="657775" y="5288850"/>
            <a:ext cx="5646600" cy="67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Data citation as an impact metric</a:t>
            </a:r>
            <a:endParaRPr/>
          </a:p>
        </p:txBody>
      </p:sp>
      <p:sp>
        <p:nvSpPr>
          <p:cNvPr id="304" name="Google Shape;304;p39"/>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Why is it a good idea to deposit your data?</a:t>
            </a:r>
            <a:endParaRPr/>
          </a:p>
        </p:txBody>
      </p:sp>
      <p:pic>
        <p:nvPicPr>
          <p:cNvPr id="305" name="Google Shape;305;p39"/>
          <p:cNvPicPr preferRelativeResize="0"/>
          <p:nvPr/>
        </p:nvPicPr>
        <p:blipFill>
          <a:blip r:embed="rId3">
            <a:alphaModFix/>
          </a:blip>
          <a:stretch>
            <a:fillRect/>
          </a:stretch>
        </p:blipFill>
        <p:spPr>
          <a:xfrm>
            <a:off x="486104" y="1921179"/>
            <a:ext cx="2457450" cy="542925"/>
          </a:xfrm>
          <a:prstGeom prst="rect">
            <a:avLst/>
          </a:prstGeom>
          <a:noFill/>
          <a:ln>
            <a:noFill/>
          </a:ln>
        </p:spPr>
      </p:pic>
      <p:pic>
        <p:nvPicPr>
          <p:cNvPr id="306" name="Google Shape;306;p39"/>
          <p:cNvPicPr preferRelativeResize="0"/>
          <p:nvPr/>
        </p:nvPicPr>
        <p:blipFill>
          <a:blip r:embed="rId4">
            <a:alphaModFix/>
          </a:blip>
          <a:stretch>
            <a:fillRect/>
          </a:stretch>
        </p:blipFill>
        <p:spPr>
          <a:xfrm>
            <a:off x="486100" y="2557799"/>
            <a:ext cx="5970674" cy="2314300"/>
          </a:xfrm>
          <a:prstGeom prst="rect">
            <a:avLst/>
          </a:prstGeom>
          <a:noFill/>
          <a:ln>
            <a:noFill/>
          </a:ln>
          <a:effectLst>
            <a:outerShdw blurRad="57150" rotWithShape="0" algn="bl" dir="5400000" dist="19050">
              <a:srgbClr val="000000">
                <a:alpha val="50000"/>
              </a:srgbClr>
            </a:outerShdw>
          </a:effectLst>
        </p:spPr>
      </p:pic>
      <p:pic>
        <p:nvPicPr>
          <p:cNvPr id="307" name="Google Shape;307;p39"/>
          <p:cNvPicPr preferRelativeResize="0"/>
          <p:nvPr/>
        </p:nvPicPr>
        <p:blipFill>
          <a:blip r:embed="rId5">
            <a:alphaModFix/>
          </a:blip>
          <a:stretch>
            <a:fillRect/>
          </a:stretch>
        </p:blipFill>
        <p:spPr>
          <a:xfrm>
            <a:off x="6675001" y="1405600"/>
            <a:ext cx="5449574" cy="5011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a:t>Cross referencing resources</a:t>
            </a:r>
            <a:endParaRPr/>
          </a:p>
        </p:txBody>
      </p:sp>
      <p:sp>
        <p:nvSpPr>
          <p:cNvPr id="313" name="Google Shape;313;p40"/>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Why is it a good idea to deposit your data?</a:t>
            </a:r>
            <a:endParaRPr/>
          </a:p>
        </p:txBody>
      </p:sp>
      <p:pic>
        <p:nvPicPr>
          <p:cNvPr id="314" name="Google Shape;314;p40"/>
          <p:cNvPicPr preferRelativeResize="0"/>
          <p:nvPr/>
        </p:nvPicPr>
        <p:blipFill>
          <a:blip r:embed="rId3">
            <a:alphaModFix/>
          </a:blip>
          <a:stretch>
            <a:fillRect/>
          </a:stretch>
        </p:blipFill>
        <p:spPr>
          <a:xfrm>
            <a:off x="2625288" y="1795039"/>
            <a:ext cx="6941425" cy="4745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a:t>Cross referencing resources</a:t>
            </a:r>
            <a:endParaRPr/>
          </a:p>
        </p:txBody>
      </p:sp>
      <p:sp>
        <p:nvSpPr>
          <p:cNvPr id="320" name="Google Shape;320;p41"/>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Why is it a good idea to deposit your data?</a:t>
            </a:r>
            <a:endParaRPr/>
          </a:p>
        </p:txBody>
      </p:sp>
      <p:pic>
        <p:nvPicPr>
          <p:cNvPr id="321" name="Google Shape;321;p41"/>
          <p:cNvPicPr preferRelativeResize="0"/>
          <p:nvPr/>
        </p:nvPicPr>
        <p:blipFill>
          <a:blip r:embed="rId3">
            <a:alphaModFix/>
          </a:blip>
          <a:stretch>
            <a:fillRect/>
          </a:stretch>
        </p:blipFill>
        <p:spPr>
          <a:xfrm>
            <a:off x="2625288" y="1795039"/>
            <a:ext cx="6941425" cy="4745125"/>
          </a:xfrm>
          <a:prstGeom prst="rect">
            <a:avLst/>
          </a:prstGeom>
          <a:noFill/>
          <a:ln>
            <a:noFill/>
          </a:ln>
          <a:effectLst>
            <a:outerShdw blurRad="57150" rotWithShape="0" algn="bl" dir="5400000" dist="19050">
              <a:srgbClr val="000000">
                <a:alpha val="50000"/>
              </a:srgbClr>
            </a:outerShdw>
          </a:effectLst>
        </p:spPr>
      </p:pic>
      <p:pic>
        <p:nvPicPr>
          <p:cNvPr id="322" name="Google Shape;322;p41"/>
          <p:cNvPicPr preferRelativeResize="0"/>
          <p:nvPr/>
        </p:nvPicPr>
        <p:blipFill>
          <a:blip r:embed="rId4">
            <a:alphaModFix/>
          </a:blip>
          <a:stretch>
            <a:fillRect/>
          </a:stretch>
        </p:blipFill>
        <p:spPr>
          <a:xfrm>
            <a:off x="2119300" y="2968275"/>
            <a:ext cx="7953375" cy="2000250"/>
          </a:xfrm>
          <a:prstGeom prst="rect">
            <a:avLst/>
          </a:prstGeom>
          <a:noFill/>
          <a:ln>
            <a:noFill/>
          </a:ln>
          <a:effectLst>
            <a:outerShdw blurRad="557213" rotWithShape="0" algn="bl" dir="5400000" dist="19050">
              <a:srgbClr val="000000">
                <a:alpha val="30000"/>
              </a:srgbClr>
            </a:outerShdw>
          </a:effectLst>
        </p:spPr>
      </p:pic>
      <p:cxnSp>
        <p:nvCxnSpPr>
          <p:cNvPr id="323" name="Google Shape;323;p41"/>
          <p:cNvCxnSpPr/>
          <p:nvPr/>
        </p:nvCxnSpPr>
        <p:spPr>
          <a:xfrm>
            <a:off x="3775747" y="3746868"/>
            <a:ext cx="6212700" cy="0"/>
          </a:xfrm>
          <a:prstGeom prst="straightConnector1">
            <a:avLst/>
          </a:prstGeom>
          <a:noFill/>
          <a:ln cap="flat" cmpd="sng" w="9525">
            <a:solidFill>
              <a:srgbClr val="F47D20"/>
            </a:solidFill>
            <a:prstDash val="solid"/>
            <a:round/>
            <a:headEnd len="med" w="med" type="none"/>
            <a:tailEnd len="med" w="med" type="none"/>
          </a:ln>
        </p:spPr>
      </p:cxnSp>
      <p:cxnSp>
        <p:nvCxnSpPr>
          <p:cNvPr id="324" name="Google Shape;324;p41"/>
          <p:cNvCxnSpPr/>
          <p:nvPr/>
        </p:nvCxnSpPr>
        <p:spPr>
          <a:xfrm>
            <a:off x="2214075" y="3956204"/>
            <a:ext cx="2207100" cy="0"/>
          </a:xfrm>
          <a:prstGeom prst="straightConnector1">
            <a:avLst/>
          </a:prstGeom>
          <a:noFill/>
          <a:ln cap="flat" cmpd="sng" w="9525">
            <a:solidFill>
              <a:srgbClr val="F47D2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Many ways to find</a:t>
            </a:r>
            <a:endParaRPr/>
          </a:p>
        </p:txBody>
      </p:sp>
      <p:sp>
        <p:nvSpPr>
          <p:cNvPr id="330" name="Google Shape;330;p42"/>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How do I know which data goes where?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wizard can be of help</a:t>
            </a:r>
            <a:endParaRPr/>
          </a:p>
          <a:p>
            <a:pPr indent="0" lvl="0" marL="228600" marR="0" rtl="0" algn="l">
              <a:lnSpc>
                <a:spcPct val="100000"/>
              </a:lnSpc>
              <a:spcBef>
                <a:spcPts val="0"/>
              </a:spcBef>
              <a:spcAft>
                <a:spcPts val="0"/>
              </a:spcAft>
              <a:buSzPts val="1400"/>
              <a:buFont typeface="Montserrat"/>
              <a:buNone/>
            </a:pPr>
            <a:r>
              <a:t/>
            </a:r>
            <a:endParaRPr/>
          </a:p>
        </p:txBody>
      </p:sp>
      <p:sp>
        <p:nvSpPr>
          <p:cNvPr id="336" name="Google Shape;336;p43"/>
          <p:cNvSpPr txBox="1"/>
          <p:nvPr/>
        </p:nvSpPr>
        <p:spPr>
          <a:xfrm>
            <a:off x="3300607" y="6126474"/>
            <a:ext cx="48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https://www.ebi.ac.uk/submission/</a:t>
            </a:r>
            <a:endParaRPr sz="1000">
              <a:latin typeface="Montserrat"/>
              <a:ea typeface="Montserrat"/>
              <a:cs typeface="Montserrat"/>
              <a:sym typeface="Montserrat"/>
            </a:endParaRPr>
          </a:p>
        </p:txBody>
      </p:sp>
      <p:pic>
        <p:nvPicPr>
          <p:cNvPr id="337" name="Google Shape;337;p43"/>
          <p:cNvPicPr preferRelativeResize="0"/>
          <p:nvPr/>
        </p:nvPicPr>
        <p:blipFill>
          <a:blip r:embed="rId3">
            <a:alphaModFix/>
          </a:blip>
          <a:stretch>
            <a:fillRect/>
          </a:stretch>
        </p:blipFill>
        <p:spPr>
          <a:xfrm>
            <a:off x="9105678" y="127975"/>
            <a:ext cx="2702975" cy="6652874"/>
          </a:xfrm>
          <a:prstGeom prst="rect">
            <a:avLst/>
          </a:prstGeom>
          <a:noFill/>
          <a:ln>
            <a:noFill/>
          </a:ln>
          <a:effectLst>
            <a:outerShdw blurRad="57150" rotWithShape="0" algn="bl" dir="5400000" dist="19050">
              <a:srgbClr val="000000">
                <a:alpha val="50000"/>
              </a:srgbClr>
            </a:outerShdw>
          </a:effectLst>
        </p:spPr>
      </p:pic>
      <p:pic>
        <p:nvPicPr>
          <p:cNvPr id="338" name="Google Shape;338;p43"/>
          <p:cNvPicPr preferRelativeResize="0"/>
          <p:nvPr/>
        </p:nvPicPr>
        <p:blipFill>
          <a:blip r:embed="rId4">
            <a:alphaModFix/>
          </a:blip>
          <a:stretch>
            <a:fillRect/>
          </a:stretch>
        </p:blipFill>
        <p:spPr>
          <a:xfrm>
            <a:off x="3494725" y="1557839"/>
            <a:ext cx="4544741" cy="4615938"/>
          </a:xfrm>
          <a:prstGeom prst="rect">
            <a:avLst/>
          </a:prstGeom>
          <a:noFill/>
          <a:ln>
            <a:noFill/>
          </a:ln>
          <a:effectLst>
            <a:outerShdw blurRad="57150" rotWithShape="0" algn="bl" dir="5400000" dist="19050">
              <a:srgbClr val="000000">
                <a:alpha val="50000"/>
              </a:srgbClr>
            </a:outerShdw>
          </a:effectLst>
        </p:spPr>
      </p:pic>
      <p:pic>
        <p:nvPicPr>
          <p:cNvPr id="339" name="Google Shape;339;p43"/>
          <p:cNvPicPr preferRelativeResize="0"/>
          <p:nvPr/>
        </p:nvPicPr>
        <p:blipFill>
          <a:blip r:embed="rId5">
            <a:alphaModFix/>
          </a:blip>
          <a:stretch>
            <a:fillRect/>
          </a:stretch>
        </p:blipFill>
        <p:spPr>
          <a:xfrm>
            <a:off x="1779193" y="1586754"/>
            <a:ext cx="1620074" cy="501425"/>
          </a:xfrm>
          <a:prstGeom prst="rect">
            <a:avLst/>
          </a:prstGeom>
          <a:noFill/>
          <a:ln>
            <a:noFill/>
          </a:ln>
        </p:spPr>
      </p:pic>
      <p:pic>
        <p:nvPicPr>
          <p:cNvPr id="340" name="Google Shape;340;p43"/>
          <p:cNvPicPr preferRelativeResize="0"/>
          <p:nvPr/>
        </p:nvPicPr>
        <p:blipFill>
          <a:blip r:embed="rId6">
            <a:alphaModFix/>
          </a:blip>
          <a:stretch>
            <a:fillRect/>
          </a:stretch>
        </p:blipFill>
        <p:spPr>
          <a:xfrm>
            <a:off x="1383349" y="3594326"/>
            <a:ext cx="542975" cy="542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Data submission</a:t>
            </a:r>
            <a:endParaRPr/>
          </a:p>
          <a:p>
            <a:pPr indent="0" lvl="0" marL="228600" marR="0" rtl="0" algn="l">
              <a:lnSpc>
                <a:spcPct val="100000"/>
              </a:lnSpc>
              <a:spcBef>
                <a:spcPts val="0"/>
              </a:spcBef>
              <a:spcAft>
                <a:spcPts val="0"/>
              </a:spcAft>
              <a:buSzPts val="1400"/>
              <a:buFont typeface="Montserrat"/>
              <a:buNone/>
            </a:pPr>
            <a:r>
              <a:t/>
            </a:r>
            <a:endParaRPr/>
          </a:p>
        </p:txBody>
      </p:sp>
      <p:sp>
        <p:nvSpPr>
          <p:cNvPr id="346" name="Google Shape;346;p44"/>
          <p:cNvSpPr txBox="1"/>
          <p:nvPr/>
        </p:nvSpPr>
        <p:spPr>
          <a:xfrm>
            <a:off x="739367" y="6157952"/>
            <a:ext cx="48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https://www.ebi.ac.uk/biosamples/docs</a:t>
            </a:r>
            <a:endParaRPr sz="1000">
              <a:latin typeface="Montserrat"/>
              <a:ea typeface="Montserrat"/>
              <a:cs typeface="Montserrat"/>
              <a:sym typeface="Montserrat"/>
            </a:endParaRPr>
          </a:p>
        </p:txBody>
      </p:sp>
      <p:sp>
        <p:nvSpPr>
          <p:cNvPr id="347" name="Google Shape;347;p44"/>
          <p:cNvSpPr txBox="1"/>
          <p:nvPr>
            <p:ph idx="1" type="body"/>
          </p:nvPr>
        </p:nvSpPr>
        <p:spPr>
          <a:xfrm>
            <a:off x="401150" y="1531475"/>
            <a:ext cx="6168000" cy="231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Different repositories = different routes</a:t>
            </a:r>
            <a:endParaRPr/>
          </a:p>
          <a:p>
            <a:pPr indent="-317500" lvl="0" marL="457200" marR="0" rtl="0" algn="l">
              <a:lnSpc>
                <a:spcPct val="100000"/>
              </a:lnSpc>
              <a:spcBef>
                <a:spcPts val="1000"/>
              </a:spcBef>
              <a:spcAft>
                <a:spcPts val="0"/>
              </a:spcAft>
              <a:buSzPts val="1400"/>
              <a:buChar char="●"/>
            </a:pPr>
            <a:r>
              <a:rPr lang="en-US"/>
              <a:t>What file formats are expected?</a:t>
            </a:r>
            <a:endParaRPr/>
          </a:p>
          <a:p>
            <a:pPr indent="-317500" lvl="0" marL="457200" marR="0" rtl="0" algn="l">
              <a:lnSpc>
                <a:spcPct val="100000"/>
              </a:lnSpc>
              <a:spcBef>
                <a:spcPts val="1000"/>
              </a:spcBef>
              <a:spcAft>
                <a:spcPts val="0"/>
              </a:spcAft>
              <a:buSzPts val="1400"/>
              <a:buChar char="●"/>
            </a:pPr>
            <a:r>
              <a:rPr lang="en-US"/>
              <a:t>What metadata is expected?</a:t>
            </a:r>
            <a:endParaRPr/>
          </a:p>
          <a:p>
            <a:pPr indent="-317500" lvl="0" marL="457200" marR="0" rtl="0" algn="l">
              <a:lnSpc>
                <a:spcPct val="100000"/>
              </a:lnSpc>
              <a:spcBef>
                <a:spcPts val="1000"/>
              </a:spcBef>
              <a:spcAft>
                <a:spcPts val="0"/>
              </a:spcAft>
              <a:buSzPts val="1400"/>
              <a:buChar char="●"/>
            </a:pPr>
            <a:r>
              <a:rPr lang="en-US"/>
              <a:t>Can ontologies and controlled vocabularies be used?</a:t>
            </a:r>
            <a:endParaRPr/>
          </a:p>
          <a:p>
            <a:pPr indent="-317500" lvl="0" marL="457200" marR="0" rtl="0" algn="l">
              <a:lnSpc>
                <a:spcPct val="100000"/>
              </a:lnSpc>
              <a:spcBef>
                <a:spcPts val="1000"/>
              </a:spcBef>
              <a:spcAft>
                <a:spcPts val="0"/>
              </a:spcAft>
              <a:buSzPts val="1400"/>
              <a:buChar char="●"/>
            </a:pPr>
            <a:r>
              <a:rPr lang="en-US"/>
              <a:t>Are there costs involved?</a:t>
            </a:r>
            <a:endParaRPr/>
          </a:p>
          <a:p>
            <a:pPr indent="-317500" lvl="0" marL="457200" marR="0" rtl="0" algn="l">
              <a:lnSpc>
                <a:spcPct val="100000"/>
              </a:lnSpc>
              <a:spcBef>
                <a:spcPts val="1000"/>
              </a:spcBef>
              <a:spcAft>
                <a:spcPts val="1000"/>
              </a:spcAft>
              <a:buSzPts val="1400"/>
              <a:buChar char="●"/>
            </a:pPr>
            <a:r>
              <a:rPr lang="en-US"/>
              <a:t>Is there a license to be applied? Is it implicit?</a:t>
            </a:r>
            <a:endParaRPr/>
          </a:p>
        </p:txBody>
      </p:sp>
      <p:pic>
        <p:nvPicPr>
          <p:cNvPr id="348" name="Google Shape;348;p44"/>
          <p:cNvPicPr preferRelativeResize="0"/>
          <p:nvPr/>
        </p:nvPicPr>
        <p:blipFill>
          <a:blip r:embed="rId3">
            <a:alphaModFix/>
          </a:blip>
          <a:stretch>
            <a:fillRect/>
          </a:stretch>
        </p:blipFill>
        <p:spPr>
          <a:xfrm>
            <a:off x="181400" y="3850230"/>
            <a:ext cx="5318050" cy="2349715"/>
          </a:xfrm>
          <a:prstGeom prst="rect">
            <a:avLst/>
          </a:prstGeom>
          <a:noFill/>
          <a:ln>
            <a:noFill/>
          </a:ln>
          <a:effectLst>
            <a:outerShdw blurRad="57150" rotWithShape="0" algn="bl" dir="5400000" dist="19050">
              <a:srgbClr val="000000">
                <a:alpha val="50000"/>
              </a:srgbClr>
            </a:outerShdw>
          </a:effectLst>
        </p:spPr>
      </p:pic>
      <p:pic>
        <p:nvPicPr>
          <p:cNvPr id="349" name="Google Shape;349;p44"/>
          <p:cNvPicPr preferRelativeResize="0"/>
          <p:nvPr/>
        </p:nvPicPr>
        <p:blipFill>
          <a:blip r:embed="rId4">
            <a:alphaModFix/>
          </a:blip>
          <a:stretch>
            <a:fillRect/>
          </a:stretch>
        </p:blipFill>
        <p:spPr>
          <a:xfrm>
            <a:off x="6721550" y="141905"/>
            <a:ext cx="5318050" cy="2438751"/>
          </a:xfrm>
          <a:prstGeom prst="rect">
            <a:avLst/>
          </a:prstGeom>
          <a:noFill/>
          <a:ln>
            <a:noFill/>
          </a:ln>
          <a:effectLst>
            <a:outerShdw blurRad="57150" rotWithShape="0" algn="bl" dir="5400000" dist="19050">
              <a:srgbClr val="000000">
                <a:alpha val="50000"/>
              </a:srgbClr>
            </a:outerShdw>
          </a:effectLst>
        </p:spPr>
      </p:pic>
      <p:sp>
        <p:nvSpPr>
          <p:cNvPr id="350" name="Google Shape;350;p44"/>
          <p:cNvSpPr txBox="1"/>
          <p:nvPr/>
        </p:nvSpPr>
        <p:spPr>
          <a:xfrm>
            <a:off x="7262188" y="2533348"/>
            <a:ext cx="48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https://www.ebi.ac.uk/ena/browser/submit</a:t>
            </a:r>
            <a:endParaRPr sz="1000">
              <a:latin typeface="Montserrat"/>
              <a:ea typeface="Montserrat"/>
              <a:cs typeface="Montserrat"/>
              <a:sym typeface="Montserrat"/>
            </a:endParaRPr>
          </a:p>
        </p:txBody>
      </p:sp>
      <p:pic>
        <p:nvPicPr>
          <p:cNvPr id="351" name="Google Shape;351;p44"/>
          <p:cNvPicPr preferRelativeResize="0"/>
          <p:nvPr/>
        </p:nvPicPr>
        <p:blipFill>
          <a:blip r:embed="rId5">
            <a:alphaModFix/>
          </a:blip>
          <a:stretch>
            <a:fillRect/>
          </a:stretch>
        </p:blipFill>
        <p:spPr>
          <a:xfrm>
            <a:off x="5947225" y="2981575"/>
            <a:ext cx="6092387" cy="2002977"/>
          </a:xfrm>
          <a:prstGeom prst="rect">
            <a:avLst/>
          </a:prstGeom>
          <a:noFill/>
          <a:ln>
            <a:noFill/>
          </a:ln>
          <a:effectLst>
            <a:outerShdw blurRad="57150" rotWithShape="0" algn="bl" dir="5400000" dist="19050">
              <a:srgbClr val="000000">
                <a:alpha val="50000"/>
              </a:srgbClr>
            </a:outerShdw>
          </a:effectLst>
        </p:spPr>
      </p:pic>
      <p:sp>
        <p:nvSpPr>
          <p:cNvPr id="352" name="Google Shape;352;p44"/>
          <p:cNvSpPr txBox="1"/>
          <p:nvPr/>
        </p:nvSpPr>
        <p:spPr>
          <a:xfrm>
            <a:off x="7281449" y="4941673"/>
            <a:ext cx="48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https://ena-docs.readthedocs.io/en/latest/submit/general-guide.html</a:t>
            </a:r>
            <a:endParaRPr sz="10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idx="1" type="body"/>
          </p:nvPr>
        </p:nvSpPr>
        <p:spPr>
          <a:xfrm>
            <a:off x="352975" y="3188200"/>
            <a:ext cx="3849300" cy="1472400"/>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0"/>
              </a:spcBef>
              <a:spcAft>
                <a:spcPts val="0"/>
              </a:spcAft>
              <a:buSzPts val="1400"/>
              <a:buFont typeface="Montserrat"/>
              <a:buNone/>
            </a:pPr>
            <a:r>
              <a:rPr lang="en-US"/>
              <a:t>Community driven content</a:t>
            </a:r>
            <a:endParaRPr/>
          </a:p>
        </p:txBody>
      </p:sp>
      <p:sp>
        <p:nvSpPr>
          <p:cNvPr id="358" name="Google Shape;358;p45"/>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359" name="Google Shape;359;p45"/>
          <p:cNvSpPr txBox="1"/>
          <p:nvPr/>
        </p:nvSpPr>
        <p:spPr>
          <a:xfrm>
            <a:off x="3817376" y="6519300"/>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a:t>
            </a:r>
            <a:endParaRPr sz="1000">
              <a:latin typeface="Montserrat"/>
              <a:ea typeface="Montserrat"/>
              <a:cs typeface="Montserrat"/>
              <a:sym typeface="Montserrat"/>
            </a:endParaRPr>
          </a:p>
        </p:txBody>
      </p:sp>
      <p:pic>
        <p:nvPicPr>
          <p:cNvPr id="360" name="Google Shape;360;p45"/>
          <p:cNvPicPr preferRelativeResize="0"/>
          <p:nvPr/>
        </p:nvPicPr>
        <p:blipFill>
          <a:blip r:embed="rId3">
            <a:alphaModFix/>
          </a:blip>
          <a:stretch>
            <a:fillRect/>
          </a:stretch>
        </p:blipFill>
        <p:spPr>
          <a:xfrm>
            <a:off x="4335475" y="1344574"/>
            <a:ext cx="5713499" cy="5195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366" name="Google Shape;366;p46"/>
          <p:cNvSpPr txBox="1"/>
          <p:nvPr/>
        </p:nvSpPr>
        <p:spPr>
          <a:xfrm>
            <a:off x="2988808" y="6471140"/>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https://rdmkit.elixir-europe.org/data_publication</a:t>
            </a:r>
            <a:endParaRPr sz="1000">
              <a:latin typeface="Montserrat"/>
              <a:ea typeface="Montserrat"/>
              <a:cs typeface="Montserrat"/>
              <a:sym typeface="Montserrat"/>
            </a:endParaRPr>
          </a:p>
        </p:txBody>
      </p:sp>
      <p:pic>
        <p:nvPicPr>
          <p:cNvPr id="367" name="Google Shape;367;p46"/>
          <p:cNvPicPr preferRelativeResize="0"/>
          <p:nvPr/>
        </p:nvPicPr>
        <p:blipFill>
          <a:blip r:embed="rId3">
            <a:alphaModFix/>
          </a:blip>
          <a:stretch>
            <a:fillRect/>
          </a:stretch>
        </p:blipFill>
        <p:spPr>
          <a:xfrm>
            <a:off x="3013779" y="1318725"/>
            <a:ext cx="6164442" cy="52005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7"/>
          <p:cNvSpPr txBox="1"/>
          <p:nvPr>
            <p:ph idx="1" type="body"/>
          </p:nvPr>
        </p:nvSpPr>
        <p:spPr>
          <a:xfrm>
            <a:off x="352975" y="3188200"/>
            <a:ext cx="3268800" cy="1472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Are there recommendations for the domain?</a:t>
            </a:r>
            <a:endParaRPr/>
          </a:p>
        </p:txBody>
      </p:sp>
      <p:sp>
        <p:nvSpPr>
          <p:cNvPr id="373" name="Google Shape;373;p47"/>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374" name="Google Shape;374;p47"/>
          <p:cNvSpPr txBox="1"/>
          <p:nvPr/>
        </p:nvSpPr>
        <p:spPr>
          <a:xfrm>
            <a:off x="3969776" y="6490404"/>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a:t>
            </a:r>
            <a:endParaRPr sz="1000">
              <a:latin typeface="Montserrat"/>
              <a:ea typeface="Montserrat"/>
              <a:cs typeface="Montserrat"/>
              <a:sym typeface="Montserrat"/>
            </a:endParaRPr>
          </a:p>
        </p:txBody>
      </p:sp>
      <p:pic>
        <p:nvPicPr>
          <p:cNvPr id="375" name="Google Shape;375;p47"/>
          <p:cNvPicPr preferRelativeResize="0"/>
          <p:nvPr/>
        </p:nvPicPr>
        <p:blipFill>
          <a:blip r:embed="rId3">
            <a:alphaModFix/>
          </a:blip>
          <a:stretch>
            <a:fillRect/>
          </a:stretch>
        </p:blipFill>
        <p:spPr>
          <a:xfrm>
            <a:off x="3705026" y="1318725"/>
            <a:ext cx="6482975" cy="5200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idx="1" type="body"/>
          </p:nvPr>
        </p:nvSpPr>
        <p:spPr>
          <a:xfrm>
            <a:off x="846049" y="1986325"/>
            <a:ext cx="110073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p:txBody>
      </p:sp>
      <p:sp>
        <p:nvSpPr>
          <p:cNvPr id="124" name="Google Shape;124;p21"/>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(somewhat) simple start</a:t>
            </a:r>
            <a:endParaRPr/>
          </a:p>
        </p:txBody>
      </p:sp>
      <p:sp>
        <p:nvSpPr>
          <p:cNvPr id="125" name="Google Shape;125;p21"/>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126" name="Google Shape;126;p21"/>
          <p:cNvPicPr preferRelativeResize="0"/>
          <p:nvPr/>
        </p:nvPicPr>
        <p:blipFill>
          <a:blip r:embed="rId3">
            <a:alphaModFix/>
          </a:blip>
          <a:stretch>
            <a:fillRect/>
          </a:stretch>
        </p:blipFill>
        <p:spPr>
          <a:xfrm>
            <a:off x="904424" y="1381026"/>
            <a:ext cx="542975" cy="542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p:nvPr/>
        </p:nvSpPr>
        <p:spPr>
          <a:xfrm>
            <a:off x="11096100" y="5663625"/>
            <a:ext cx="549000" cy="73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8"/>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382" name="Google Shape;382;p48"/>
          <p:cNvSpPr txBox="1"/>
          <p:nvPr>
            <p:ph idx="4" type="body"/>
          </p:nvPr>
        </p:nvSpPr>
        <p:spPr>
          <a:xfrm>
            <a:off x="846138" y="1344579"/>
            <a:ext cx="76905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383" name="Google Shape;383;p48"/>
          <p:cNvSpPr txBox="1"/>
          <p:nvPr/>
        </p:nvSpPr>
        <p:spPr>
          <a:xfrm>
            <a:off x="142775" y="5229225"/>
            <a:ext cx="4904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https://rdmkit.elixir-europe.org/human_data</a:t>
            </a:r>
            <a:endParaRPr sz="1000">
              <a:latin typeface="Montserrat"/>
              <a:ea typeface="Montserrat"/>
              <a:cs typeface="Montserrat"/>
              <a:sym typeface="Montserrat"/>
            </a:endParaRPr>
          </a:p>
        </p:txBody>
      </p:sp>
      <p:pic>
        <p:nvPicPr>
          <p:cNvPr id="384" name="Google Shape;384;p48"/>
          <p:cNvPicPr preferRelativeResize="0"/>
          <p:nvPr/>
        </p:nvPicPr>
        <p:blipFill>
          <a:blip r:embed="rId3">
            <a:alphaModFix/>
          </a:blip>
          <a:stretch>
            <a:fillRect/>
          </a:stretch>
        </p:blipFill>
        <p:spPr>
          <a:xfrm>
            <a:off x="142775" y="1344575"/>
            <a:ext cx="4904399" cy="3939201"/>
          </a:xfrm>
          <a:prstGeom prst="rect">
            <a:avLst/>
          </a:prstGeom>
          <a:noFill/>
          <a:ln>
            <a:noFill/>
          </a:ln>
          <a:effectLst>
            <a:outerShdw blurRad="57150" rotWithShape="0" algn="bl" dir="5400000" dist="19050">
              <a:srgbClr val="000000">
                <a:alpha val="50000"/>
              </a:srgbClr>
            </a:outerShdw>
          </a:effectLst>
        </p:spPr>
      </p:pic>
      <p:pic>
        <p:nvPicPr>
          <p:cNvPr id="385" name="Google Shape;385;p48"/>
          <p:cNvPicPr preferRelativeResize="0"/>
          <p:nvPr/>
        </p:nvPicPr>
        <p:blipFill>
          <a:blip r:embed="rId4">
            <a:alphaModFix/>
          </a:blip>
          <a:stretch>
            <a:fillRect/>
          </a:stretch>
        </p:blipFill>
        <p:spPr>
          <a:xfrm>
            <a:off x="5360650" y="1280911"/>
            <a:ext cx="6493274" cy="3297350"/>
          </a:xfrm>
          <a:prstGeom prst="rect">
            <a:avLst/>
          </a:prstGeom>
          <a:noFill/>
          <a:ln>
            <a:noFill/>
          </a:ln>
          <a:effectLst>
            <a:outerShdw blurRad="57150" rotWithShape="0" algn="bl" dir="5400000" dist="19050">
              <a:srgbClr val="000000">
                <a:alpha val="50000"/>
              </a:srgbClr>
            </a:outerShdw>
          </a:effectLst>
        </p:spPr>
      </p:pic>
      <p:pic>
        <p:nvPicPr>
          <p:cNvPr id="386" name="Google Shape;386;p48"/>
          <p:cNvPicPr preferRelativeResize="0"/>
          <p:nvPr/>
        </p:nvPicPr>
        <p:blipFill rotWithShape="1">
          <a:blip r:embed="rId5">
            <a:alphaModFix/>
          </a:blip>
          <a:srcRect b="43779" l="0" r="0" t="0"/>
          <a:stretch/>
        </p:blipFill>
        <p:spPr>
          <a:xfrm>
            <a:off x="5767613" y="4645215"/>
            <a:ext cx="5523524" cy="2079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9"/>
          <p:cNvSpPr txBox="1"/>
          <p:nvPr>
            <p:ph idx="1" type="body"/>
          </p:nvPr>
        </p:nvSpPr>
        <p:spPr>
          <a:xfrm>
            <a:off x="352975" y="3188200"/>
            <a:ext cx="3849300" cy="1472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US"/>
              <a:t>Tool assemblies</a:t>
            </a:r>
            <a:endParaRPr b="1"/>
          </a:p>
          <a:p>
            <a:pPr indent="0" lvl="0" marL="0" marR="0" rtl="0" algn="ctr">
              <a:lnSpc>
                <a:spcPct val="100000"/>
              </a:lnSpc>
              <a:spcBef>
                <a:spcPts val="0"/>
              </a:spcBef>
              <a:spcAft>
                <a:spcPts val="0"/>
              </a:spcAft>
              <a:buNone/>
            </a:pPr>
            <a:r>
              <a:rPr lang="en-US"/>
              <a:t>Combinations of tools and resources to tackle a use case</a:t>
            </a:r>
            <a:endParaRPr/>
          </a:p>
        </p:txBody>
      </p:sp>
      <p:sp>
        <p:nvSpPr>
          <p:cNvPr id="392" name="Google Shape;392;p49"/>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393" name="Google Shape;393;p49"/>
          <p:cNvSpPr txBox="1"/>
          <p:nvPr/>
        </p:nvSpPr>
        <p:spPr>
          <a:xfrm>
            <a:off x="3817376" y="6519300"/>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a:t>
            </a:r>
            <a:endParaRPr sz="1000">
              <a:latin typeface="Montserrat"/>
              <a:ea typeface="Montserrat"/>
              <a:cs typeface="Montserrat"/>
              <a:sym typeface="Montserrat"/>
            </a:endParaRPr>
          </a:p>
        </p:txBody>
      </p:sp>
      <p:pic>
        <p:nvPicPr>
          <p:cNvPr id="394" name="Google Shape;394;p49"/>
          <p:cNvPicPr preferRelativeResize="0"/>
          <p:nvPr/>
        </p:nvPicPr>
        <p:blipFill>
          <a:blip r:embed="rId3">
            <a:alphaModFix/>
          </a:blip>
          <a:stretch>
            <a:fillRect/>
          </a:stretch>
        </p:blipFill>
        <p:spPr>
          <a:xfrm>
            <a:off x="4335475" y="1344574"/>
            <a:ext cx="5713499" cy="5195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Let's find a repository</a:t>
            </a:r>
            <a:endParaRPr/>
          </a:p>
        </p:txBody>
      </p:sp>
      <p:sp>
        <p:nvSpPr>
          <p:cNvPr id="400" name="Google Shape;400;p50"/>
          <p:cNvSpPr txBox="1"/>
          <p:nvPr>
            <p:ph idx="1" type="body"/>
          </p:nvPr>
        </p:nvSpPr>
        <p:spPr>
          <a:xfrm>
            <a:off x="846050" y="1986325"/>
            <a:ext cx="11007300" cy="14811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p:txBody>
      </p:sp>
      <p:sp>
        <p:nvSpPr>
          <p:cNvPr id="401" name="Google Shape;401;p50"/>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402" name="Google Shape;402;p50"/>
          <p:cNvPicPr preferRelativeResize="0"/>
          <p:nvPr/>
        </p:nvPicPr>
        <p:blipFill>
          <a:blip r:embed="rId3">
            <a:alphaModFix/>
          </a:blip>
          <a:stretch>
            <a:fillRect/>
          </a:stretch>
        </p:blipFill>
        <p:spPr>
          <a:xfrm>
            <a:off x="904424" y="1381026"/>
            <a:ext cx="542975" cy="542975"/>
          </a:xfrm>
          <a:prstGeom prst="rect">
            <a:avLst/>
          </a:prstGeom>
          <a:noFill/>
          <a:ln>
            <a:noFill/>
          </a:ln>
        </p:spPr>
      </p:pic>
      <p:sp>
        <p:nvSpPr>
          <p:cNvPr id="403" name="Google Shape;403;p50"/>
          <p:cNvSpPr txBox="1"/>
          <p:nvPr>
            <p:ph idx="1" type="body"/>
          </p:nvPr>
        </p:nvSpPr>
        <p:spPr>
          <a:xfrm>
            <a:off x="846050" y="5110525"/>
            <a:ext cx="11007300" cy="148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Identify a repository based on information from RDMkit</a:t>
            </a:r>
            <a:endParaRPr/>
          </a:p>
          <a:p>
            <a:pPr indent="-317500" lvl="0" marL="457200" marR="0" rtl="0" algn="l">
              <a:lnSpc>
                <a:spcPct val="100000"/>
              </a:lnSpc>
              <a:spcBef>
                <a:spcPts val="0"/>
              </a:spcBef>
              <a:spcAft>
                <a:spcPts val="0"/>
              </a:spcAft>
              <a:buSzPts val="1400"/>
              <a:buChar char="●"/>
            </a:pPr>
            <a:r>
              <a:rPr lang="en-US"/>
              <a:t>Domain specific</a:t>
            </a:r>
            <a:endParaRPr/>
          </a:p>
          <a:p>
            <a:pPr indent="-317500" lvl="0" marL="457200" marR="0" rtl="0" algn="l">
              <a:lnSpc>
                <a:spcPct val="100000"/>
              </a:lnSpc>
              <a:spcBef>
                <a:spcPts val="0"/>
              </a:spcBef>
              <a:spcAft>
                <a:spcPts val="0"/>
              </a:spcAft>
              <a:buSzPts val="1400"/>
              <a:buChar char="●"/>
            </a:pPr>
            <a:r>
              <a:rPr lang="en-US"/>
              <a:t>Justify the choice</a:t>
            </a:r>
            <a:endParaRPr/>
          </a:p>
          <a:p>
            <a:pPr indent="-317500" lvl="0" marL="457200" marR="0" rtl="0" algn="l">
              <a:lnSpc>
                <a:spcPct val="100000"/>
              </a:lnSpc>
              <a:spcBef>
                <a:spcPts val="0"/>
              </a:spcBef>
              <a:spcAft>
                <a:spcPts val="0"/>
              </a:spcAft>
              <a:buSzPts val="1400"/>
              <a:buChar char="●"/>
            </a:pPr>
            <a:r>
              <a:rPr lang="en-US"/>
              <a:t>Bonus: can you find further resources that can help you?</a:t>
            </a:r>
            <a:endParaRPr/>
          </a:p>
        </p:txBody>
      </p:sp>
      <p:pic>
        <p:nvPicPr>
          <p:cNvPr id="404" name="Google Shape;404;p50"/>
          <p:cNvPicPr preferRelativeResize="0"/>
          <p:nvPr/>
        </p:nvPicPr>
        <p:blipFill>
          <a:blip r:embed="rId4">
            <a:alphaModFix/>
          </a:blip>
          <a:stretch>
            <a:fillRect/>
          </a:stretch>
        </p:blipFill>
        <p:spPr>
          <a:xfrm>
            <a:off x="4330669" y="3669525"/>
            <a:ext cx="3530663" cy="736650"/>
          </a:xfrm>
          <a:prstGeom prst="rect">
            <a:avLst/>
          </a:prstGeom>
          <a:noFill/>
          <a:ln>
            <a:noFill/>
          </a:ln>
        </p:spPr>
      </p:pic>
      <p:sp>
        <p:nvSpPr>
          <p:cNvPr id="405" name="Google Shape;405;p50"/>
          <p:cNvSpPr txBox="1"/>
          <p:nvPr/>
        </p:nvSpPr>
        <p:spPr>
          <a:xfrm>
            <a:off x="4330675" y="4406175"/>
            <a:ext cx="3618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a:t>
            </a:r>
            <a:endParaRPr sz="10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1"/>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411" name="Google Shape;411;p51"/>
          <p:cNvSpPr txBox="1"/>
          <p:nvPr/>
        </p:nvSpPr>
        <p:spPr>
          <a:xfrm>
            <a:off x="4848550" y="5788847"/>
            <a:ext cx="5103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https://rdmkit.elixir-europe.org/plant_sciences</a:t>
            </a:r>
            <a:endParaRPr sz="1000">
              <a:latin typeface="Montserrat"/>
              <a:ea typeface="Montserrat"/>
              <a:cs typeface="Montserrat"/>
              <a:sym typeface="Montserrat"/>
            </a:endParaRPr>
          </a:p>
        </p:txBody>
      </p:sp>
      <p:pic>
        <p:nvPicPr>
          <p:cNvPr id="412" name="Google Shape;412;p51"/>
          <p:cNvPicPr preferRelativeResize="0"/>
          <p:nvPr/>
        </p:nvPicPr>
        <p:blipFill>
          <a:blip r:embed="rId3">
            <a:alphaModFix/>
          </a:blip>
          <a:stretch>
            <a:fillRect/>
          </a:stretch>
        </p:blipFill>
        <p:spPr>
          <a:xfrm>
            <a:off x="1878825" y="1553475"/>
            <a:ext cx="2024850" cy="422450"/>
          </a:xfrm>
          <a:prstGeom prst="rect">
            <a:avLst/>
          </a:prstGeom>
          <a:noFill/>
          <a:ln>
            <a:noFill/>
          </a:ln>
        </p:spPr>
      </p:pic>
      <p:pic>
        <p:nvPicPr>
          <p:cNvPr id="413" name="Google Shape;413;p51"/>
          <p:cNvPicPr preferRelativeResize="0"/>
          <p:nvPr/>
        </p:nvPicPr>
        <p:blipFill>
          <a:blip r:embed="rId4">
            <a:alphaModFix/>
          </a:blip>
          <a:stretch>
            <a:fillRect/>
          </a:stretch>
        </p:blipFill>
        <p:spPr>
          <a:xfrm>
            <a:off x="1510500" y="2350218"/>
            <a:ext cx="2761489" cy="2761488"/>
          </a:xfrm>
          <a:prstGeom prst="rect">
            <a:avLst/>
          </a:prstGeom>
          <a:noFill/>
          <a:ln>
            <a:noFill/>
          </a:ln>
          <a:effectLst>
            <a:outerShdw blurRad="57150" rotWithShape="0" algn="bl" dir="5400000" dist="19050">
              <a:srgbClr val="000000">
                <a:alpha val="50000"/>
              </a:srgbClr>
            </a:outerShdw>
          </a:effectLst>
        </p:spPr>
      </p:pic>
      <p:pic>
        <p:nvPicPr>
          <p:cNvPr id="414" name="Google Shape;414;p51"/>
          <p:cNvPicPr preferRelativeResize="0"/>
          <p:nvPr/>
        </p:nvPicPr>
        <p:blipFill>
          <a:blip r:embed="rId5">
            <a:alphaModFix/>
          </a:blip>
          <a:stretch>
            <a:fillRect/>
          </a:stretch>
        </p:blipFill>
        <p:spPr>
          <a:xfrm>
            <a:off x="4848550" y="1634541"/>
            <a:ext cx="5103499" cy="4192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420" name="Google Shape;420;p52"/>
          <p:cNvSpPr txBox="1"/>
          <p:nvPr/>
        </p:nvSpPr>
        <p:spPr>
          <a:xfrm>
            <a:off x="5409226" y="3580887"/>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https://rdmkit.elixir-europe.org/plant_genomics_assembly</a:t>
            </a:r>
            <a:endParaRPr sz="1000">
              <a:latin typeface="Montserrat"/>
              <a:ea typeface="Montserrat"/>
              <a:cs typeface="Montserrat"/>
              <a:sym typeface="Montserrat"/>
            </a:endParaRPr>
          </a:p>
        </p:txBody>
      </p:sp>
      <p:pic>
        <p:nvPicPr>
          <p:cNvPr id="421" name="Google Shape;421;p52"/>
          <p:cNvPicPr preferRelativeResize="0"/>
          <p:nvPr/>
        </p:nvPicPr>
        <p:blipFill>
          <a:blip r:embed="rId3">
            <a:alphaModFix/>
          </a:blip>
          <a:stretch>
            <a:fillRect/>
          </a:stretch>
        </p:blipFill>
        <p:spPr>
          <a:xfrm>
            <a:off x="649000" y="2375902"/>
            <a:ext cx="2758925" cy="2747700"/>
          </a:xfrm>
          <a:prstGeom prst="rect">
            <a:avLst/>
          </a:prstGeom>
          <a:noFill/>
          <a:ln>
            <a:noFill/>
          </a:ln>
          <a:effectLst>
            <a:outerShdw blurRad="57150" rotWithShape="0" algn="bl" dir="5400000" dist="19050">
              <a:srgbClr val="000000">
                <a:alpha val="50000"/>
              </a:srgbClr>
            </a:outerShdw>
          </a:effectLst>
        </p:spPr>
      </p:pic>
      <p:pic>
        <p:nvPicPr>
          <p:cNvPr id="422" name="Google Shape;422;p52"/>
          <p:cNvPicPr preferRelativeResize="0"/>
          <p:nvPr/>
        </p:nvPicPr>
        <p:blipFill>
          <a:blip r:embed="rId4">
            <a:alphaModFix/>
          </a:blip>
          <a:stretch>
            <a:fillRect/>
          </a:stretch>
        </p:blipFill>
        <p:spPr>
          <a:xfrm>
            <a:off x="4013025" y="2375900"/>
            <a:ext cx="7627800" cy="1247375"/>
          </a:xfrm>
          <a:prstGeom prst="rect">
            <a:avLst/>
          </a:prstGeom>
          <a:noFill/>
          <a:ln>
            <a:noFill/>
          </a:ln>
          <a:effectLst>
            <a:outerShdw blurRad="57150" rotWithShape="0" algn="bl" dir="5400000" dist="19050">
              <a:srgbClr val="000000">
                <a:alpha val="50000"/>
              </a:srgbClr>
            </a:outerShdw>
          </a:effectLst>
        </p:spPr>
      </p:pic>
      <p:pic>
        <p:nvPicPr>
          <p:cNvPr id="423" name="Google Shape;423;p52"/>
          <p:cNvPicPr preferRelativeResize="0"/>
          <p:nvPr/>
        </p:nvPicPr>
        <p:blipFill>
          <a:blip r:embed="rId5">
            <a:alphaModFix/>
          </a:blip>
          <a:stretch>
            <a:fillRect/>
          </a:stretch>
        </p:blipFill>
        <p:spPr>
          <a:xfrm>
            <a:off x="5794950" y="4078827"/>
            <a:ext cx="3187450" cy="1757000"/>
          </a:xfrm>
          <a:prstGeom prst="rect">
            <a:avLst/>
          </a:prstGeom>
          <a:noFill/>
          <a:ln>
            <a:noFill/>
          </a:ln>
          <a:effectLst>
            <a:outerShdw blurRad="57150" rotWithShape="0" algn="bl" dir="5400000" dist="19050">
              <a:srgbClr val="000000">
                <a:alpha val="50000"/>
              </a:srgbClr>
            </a:outerShdw>
          </a:effectLst>
        </p:spPr>
      </p:pic>
      <p:pic>
        <p:nvPicPr>
          <p:cNvPr id="424" name="Google Shape;424;p52"/>
          <p:cNvPicPr preferRelativeResize="0"/>
          <p:nvPr/>
        </p:nvPicPr>
        <p:blipFill>
          <a:blip r:embed="rId6">
            <a:alphaModFix/>
          </a:blip>
          <a:stretch>
            <a:fillRect/>
          </a:stretch>
        </p:blipFill>
        <p:spPr>
          <a:xfrm>
            <a:off x="5083575" y="1582375"/>
            <a:ext cx="2024850" cy="422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3"/>
          <p:cNvSpPr/>
          <p:nvPr/>
        </p:nvSpPr>
        <p:spPr>
          <a:xfrm>
            <a:off x="11134625" y="5731050"/>
            <a:ext cx="433500" cy="61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3"/>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From guidelines to recipes</a:t>
            </a:r>
            <a:endParaRPr/>
          </a:p>
          <a:p>
            <a:pPr indent="0" lvl="0" marL="228600" marR="0" rtl="0" algn="l">
              <a:lnSpc>
                <a:spcPct val="100000"/>
              </a:lnSpc>
              <a:spcBef>
                <a:spcPts val="0"/>
              </a:spcBef>
              <a:spcAft>
                <a:spcPts val="0"/>
              </a:spcAft>
              <a:buSzPts val="1400"/>
              <a:buFont typeface="Montserrat"/>
              <a:buNone/>
            </a:pPr>
            <a:r>
              <a:t/>
            </a:r>
            <a:endParaRPr/>
          </a:p>
        </p:txBody>
      </p:sp>
      <p:sp>
        <p:nvSpPr>
          <p:cNvPr id="431" name="Google Shape;431;p53"/>
          <p:cNvSpPr txBox="1"/>
          <p:nvPr/>
        </p:nvSpPr>
        <p:spPr>
          <a:xfrm>
            <a:off x="5162426" y="6375051"/>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https://faircookbook.elixir-europe.org/</a:t>
            </a:r>
            <a:endParaRPr sz="1000">
              <a:latin typeface="Montserrat"/>
              <a:ea typeface="Montserrat"/>
              <a:cs typeface="Montserrat"/>
              <a:sym typeface="Montserrat"/>
            </a:endParaRPr>
          </a:p>
        </p:txBody>
      </p:sp>
      <p:pic>
        <p:nvPicPr>
          <p:cNvPr id="432" name="Google Shape;432;p53"/>
          <p:cNvPicPr preferRelativeResize="0"/>
          <p:nvPr/>
        </p:nvPicPr>
        <p:blipFill>
          <a:blip r:embed="rId3">
            <a:alphaModFix/>
          </a:blip>
          <a:stretch>
            <a:fillRect/>
          </a:stretch>
        </p:blipFill>
        <p:spPr>
          <a:xfrm>
            <a:off x="859956" y="1318724"/>
            <a:ext cx="10472089" cy="51132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p:nvPr/>
        </p:nvSpPr>
        <p:spPr>
          <a:xfrm>
            <a:off x="11134625" y="5731050"/>
            <a:ext cx="794100" cy="99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54"/>
          <p:cNvGrpSpPr/>
          <p:nvPr/>
        </p:nvGrpSpPr>
        <p:grpSpPr>
          <a:xfrm>
            <a:off x="93864" y="485673"/>
            <a:ext cx="2458907" cy="837850"/>
            <a:chOff x="643200" y="4602150"/>
            <a:chExt cx="2369574" cy="893325"/>
          </a:xfrm>
        </p:grpSpPr>
        <p:pic>
          <p:nvPicPr>
            <p:cNvPr id="440" name="Google Shape;440;p54"/>
            <p:cNvPicPr preferRelativeResize="0"/>
            <p:nvPr/>
          </p:nvPicPr>
          <p:blipFill rotWithShape="1">
            <a:blip r:embed="rId3">
              <a:alphaModFix/>
            </a:blip>
            <a:srcRect b="0" l="0" r="52203" t="0"/>
            <a:stretch/>
          </p:blipFill>
          <p:spPr>
            <a:xfrm>
              <a:off x="719401" y="4602150"/>
              <a:ext cx="2096001" cy="486050"/>
            </a:xfrm>
            <a:prstGeom prst="rect">
              <a:avLst/>
            </a:prstGeom>
            <a:noFill/>
            <a:ln>
              <a:noFill/>
            </a:ln>
          </p:spPr>
        </p:pic>
        <p:pic>
          <p:nvPicPr>
            <p:cNvPr id="441" name="Google Shape;441;p54"/>
            <p:cNvPicPr preferRelativeResize="0"/>
            <p:nvPr/>
          </p:nvPicPr>
          <p:blipFill rotWithShape="1">
            <a:blip r:embed="rId3">
              <a:alphaModFix/>
            </a:blip>
            <a:srcRect b="0" l="45966" r="0" t="0"/>
            <a:stretch/>
          </p:blipFill>
          <p:spPr>
            <a:xfrm>
              <a:off x="643200" y="5009425"/>
              <a:ext cx="2369574" cy="486050"/>
            </a:xfrm>
            <a:prstGeom prst="rect">
              <a:avLst/>
            </a:prstGeom>
            <a:noFill/>
            <a:ln>
              <a:noFill/>
            </a:ln>
          </p:spPr>
        </p:pic>
      </p:grpSp>
      <p:sp>
        <p:nvSpPr>
          <p:cNvPr id="442" name="Google Shape;442;p54"/>
          <p:cNvSpPr txBox="1"/>
          <p:nvPr/>
        </p:nvSpPr>
        <p:spPr>
          <a:xfrm>
            <a:off x="-1" y="6540000"/>
            <a:ext cx="36624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US" sz="1500">
                <a:solidFill>
                  <a:schemeClr val="dk1"/>
                </a:solidFill>
                <a:latin typeface="Corbel"/>
                <a:ea typeface="Corbel"/>
                <a:cs typeface="Corbel"/>
                <a:sym typeface="Corbel"/>
              </a:rPr>
              <a:t>https://doi.org/10.1038/s41597-023-02166-3</a:t>
            </a:r>
            <a:endParaRPr i="0" sz="1500" cap="none" strike="noStrike">
              <a:solidFill>
                <a:schemeClr val="dk1"/>
              </a:solidFill>
              <a:latin typeface="Corbel"/>
              <a:ea typeface="Corbel"/>
              <a:cs typeface="Corbel"/>
              <a:sym typeface="Corbel"/>
            </a:endParaRPr>
          </a:p>
        </p:txBody>
      </p:sp>
      <p:grpSp>
        <p:nvGrpSpPr>
          <p:cNvPr id="443" name="Google Shape;443;p54"/>
          <p:cNvGrpSpPr/>
          <p:nvPr/>
        </p:nvGrpSpPr>
        <p:grpSpPr>
          <a:xfrm>
            <a:off x="3417128" y="296487"/>
            <a:ext cx="2047818" cy="3760897"/>
            <a:chOff x="9659388" y="-1080655"/>
            <a:chExt cx="1923014" cy="3531690"/>
          </a:xfrm>
        </p:grpSpPr>
        <p:pic>
          <p:nvPicPr>
            <p:cNvPr descr="Graphical user interface, text, application&#10;&#10;Description automatically generated" id="444" name="Google Shape;444;p54"/>
            <p:cNvPicPr preferRelativeResize="0"/>
            <p:nvPr/>
          </p:nvPicPr>
          <p:blipFill rotWithShape="1">
            <a:blip r:embed="rId4">
              <a:alphaModFix/>
            </a:blip>
            <a:srcRect b="60546" l="82834" r="0" t="8902"/>
            <a:stretch/>
          </p:blipFill>
          <p:spPr>
            <a:xfrm>
              <a:off x="9698890" y="-1080655"/>
              <a:ext cx="1883512" cy="2094810"/>
            </a:xfrm>
            <a:prstGeom prst="rect">
              <a:avLst/>
            </a:prstGeom>
            <a:noFill/>
            <a:ln>
              <a:noFill/>
            </a:ln>
          </p:spPr>
        </p:pic>
        <p:pic>
          <p:nvPicPr>
            <p:cNvPr descr="Graphical user interface, text, application&#10;&#10;Description automatically generated" id="445" name="Google Shape;445;p54"/>
            <p:cNvPicPr preferRelativeResize="0"/>
            <p:nvPr/>
          </p:nvPicPr>
          <p:blipFill rotWithShape="1">
            <a:blip r:embed="rId5">
              <a:alphaModFix/>
            </a:blip>
            <a:srcRect b="55551" l="82473" r="0" t="39450"/>
            <a:stretch/>
          </p:blipFill>
          <p:spPr>
            <a:xfrm>
              <a:off x="9659388" y="1014153"/>
              <a:ext cx="1923012" cy="342495"/>
            </a:xfrm>
            <a:prstGeom prst="rect">
              <a:avLst/>
            </a:prstGeom>
            <a:noFill/>
            <a:ln>
              <a:noFill/>
            </a:ln>
          </p:spPr>
        </p:pic>
        <p:pic>
          <p:nvPicPr>
            <p:cNvPr descr="Graphical user interface, text, application&#10;&#10;Description automatically generated" id="446" name="Google Shape;446;p54"/>
            <p:cNvPicPr preferRelativeResize="0"/>
            <p:nvPr/>
          </p:nvPicPr>
          <p:blipFill rotWithShape="1">
            <a:blip r:embed="rId6">
              <a:alphaModFix/>
            </a:blip>
            <a:srcRect b="39593" l="82473" r="0" t="44442"/>
            <a:stretch/>
          </p:blipFill>
          <p:spPr>
            <a:xfrm>
              <a:off x="9659388" y="1356650"/>
              <a:ext cx="1923012" cy="1094385"/>
            </a:xfrm>
            <a:prstGeom prst="rect">
              <a:avLst/>
            </a:prstGeom>
            <a:noFill/>
            <a:ln>
              <a:noFill/>
            </a:ln>
          </p:spPr>
        </p:pic>
      </p:grpSp>
      <p:grpSp>
        <p:nvGrpSpPr>
          <p:cNvPr id="447" name="Google Shape;447;p54"/>
          <p:cNvGrpSpPr/>
          <p:nvPr/>
        </p:nvGrpSpPr>
        <p:grpSpPr>
          <a:xfrm>
            <a:off x="4538006" y="1182762"/>
            <a:ext cx="4638175" cy="1192029"/>
            <a:chOff x="1896300" y="2529183"/>
            <a:chExt cx="6184233" cy="1589372"/>
          </a:xfrm>
        </p:grpSpPr>
        <p:sp>
          <p:nvSpPr>
            <p:cNvPr id="448" name="Google Shape;448;p54"/>
            <p:cNvSpPr/>
            <p:nvPr/>
          </p:nvSpPr>
          <p:spPr>
            <a:xfrm>
              <a:off x="1896300" y="3418566"/>
              <a:ext cx="1769522" cy="699989"/>
            </a:xfrm>
            <a:custGeom>
              <a:rect b="b" l="l" r="r" t="t"/>
              <a:pathLst>
                <a:path extrusionOk="0" h="2333297" w="1923394">
                  <a:moveTo>
                    <a:pt x="0" y="2333297"/>
                  </a:moveTo>
                  <a:lnTo>
                    <a:pt x="1277007" y="2333297"/>
                  </a:lnTo>
                  <a:lnTo>
                    <a:pt x="1923394" y="0"/>
                  </a:lnTo>
                </a:path>
              </a:pathLst>
            </a:custGeom>
            <a:noFill/>
            <a:ln cap="flat" cmpd="sng" w="12700">
              <a:solidFill>
                <a:schemeClr val="accent4"/>
              </a:solidFill>
              <a:prstDash val="solid"/>
              <a:miter lim="800000"/>
              <a:headEnd len="med" w="med" type="oval"/>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sp>
          <p:nvSpPr>
            <p:cNvPr id="449" name="Google Shape;449;p54"/>
            <p:cNvSpPr/>
            <p:nvPr/>
          </p:nvSpPr>
          <p:spPr>
            <a:xfrm>
              <a:off x="3630300" y="2529183"/>
              <a:ext cx="3760500" cy="1557300"/>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sp>
          <p:nvSpPr>
            <p:cNvPr id="450" name="Google Shape;450;p54"/>
            <p:cNvSpPr/>
            <p:nvPr/>
          </p:nvSpPr>
          <p:spPr>
            <a:xfrm>
              <a:off x="3930933" y="2591831"/>
              <a:ext cx="4149600" cy="552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US" sz="1100" u="none" cap="none" strike="noStrike">
                  <a:solidFill>
                    <a:schemeClr val="dk2"/>
                  </a:solidFill>
                  <a:latin typeface="Open Sans"/>
                  <a:ea typeface="Open Sans"/>
                  <a:cs typeface="Open Sans"/>
                  <a:sym typeface="Open Sans"/>
                </a:rPr>
                <a:t>Ingredients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100" u="none" cap="none" strike="noStrike">
                  <a:solidFill>
                    <a:schemeClr val="dk2"/>
                  </a:solidFill>
                  <a:latin typeface="Open Sans"/>
                  <a:ea typeface="Open Sans"/>
                  <a:cs typeface="Open Sans"/>
                  <a:sym typeface="Open Sans"/>
                </a:rPr>
                <a:t>An idea of tools/skills needed</a:t>
              </a:r>
              <a:endParaRPr b="0" i="0" sz="800" u="none" cap="none" strike="noStrike">
                <a:solidFill>
                  <a:srgbClr val="000000"/>
                </a:solidFill>
                <a:latin typeface="Arial"/>
                <a:ea typeface="Arial"/>
                <a:cs typeface="Arial"/>
                <a:sym typeface="Arial"/>
              </a:endParaRPr>
            </a:p>
          </p:txBody>
        </p:sp>
        <p:pic>
          <p:nvPicPr>
            <p:cNvPr descr="Graphical user interface, text, application, email&#10;&#10;Description automatically generated" id="451" name="Google Shape;451;p54"/>
            <p:cNvPicPr preferRelativeResize="0"/>
            <p:nvPr/>
          </p:nvPicPr>
          <p:blipFill rotWithShape="1">
            <a:blip r:embed="rId7">
              <a:alphaModFix/>
            </a:blip>
            <a:srcRect b="18287" l="0" r="0" t="0"/>
            <a:stretch/>
          </p:blipFill>
          <p:spPr>
            <a:xfrm>
              <a:off x="3925567" y="3124550"/>
              <a:ext cx="3361401" cy="816666"/>
            </a:xfrm>
            <a:prstGeom prst="rect">
              <a:avLst/>
            </a:prstGeom>
            <a:noFill/>
            <a:ln>
              <a:noFill/>
            </a:ln>
          </p:spPr>
        </p:pic>
      </p:grpSp>
      <p:grpSp>
        <p:nvGrpSpPr>
          <p:cNvPr id="452" name="Google Shape;452;p54"/>
          <p:cNvGrpSpPr/>
          <p:nvPr/>
        </p:nvGrpSpPr>
        <p:grpSpPr>
          <a:xfrm>
            <a:off x="5000680" y="1226390"/>
            <a:ext cx="6928050" cy="1669225"/>
            <a:chOff x="2513200" y="2587350"/>
            <a:chExt cx="9237400" cy="2225634"/>
          </a:xfrm>
        </p:grpSpPr>
        <p:sp>
          <p:nvSpPr>
            <p:cNvPr id="453" name="Google Shape;453;p54"/>
            <p:cNvSpPr/>
            <p:nvPr/>
          </p:nvSpPr>
          <p:spPr>
            <a:xfrm>
              <a:off x="6843734" y="4518467"/>
              <a:ext cx="2525006" cy="62100"/>
            </a:xfrm>
            <a:custGeom>
              <a:rect b="b" l="l" r="r" t="t"/>
              <a:pathLst>
                <a:path extrusionOk="0" h="120000" w="1213945">
                  <a:moveTo>
                    <a:pt x="0" y="0"/>
                  </a:moveTo>
                  <a:lnTo>
                    <a:pt x="1213945" y="0"/>
                  </a:lnTo>
                </a:path>
              </a:pathLst>
            </a:custGeom>
            <a:noFill/>
            <a:ln cap="flat" cmpd="sng" w="12700">
              <a:solidFill>
                <a:schemeClr val="accent4"/>
              </a:solidFill>
              <a:prstDash val="solid"/>
              <a:miter lim="800000"/>
              <a:headEnd len="med" w="med" type="oval"/>
              <a:tailEnd len="med" w="med" type="triangl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sp>
          <p:nvSpPr>
            <p:cNvPr id="454" name="Google Shape;454;p54"/>
            <p:cNvSpPr/>
            <p:nvPr/>
          </p:nvSpPr>
          <p:spPr>
            <a:xfrm>
              <a:off x="2513200" y="4443033"/>
              <a:ext cx="1116199" cy="239439"/>
            </a:xfrm>
            <a:custGeom>
              <a:rect b="b" l="l" r="r" t="t"/>
              <a:pathLst>
                <a:path extrusionOk="0" h="709448" w="1891863">
                  <a:moveTo>
                    <a:pt x="0" y="0"/>
                  </a:moveTo>
                  <a:lnTo>
                    <a:pt x="1324304" y="0"/>
                  </a:lnTo>
                  <a:lnTo>
                    <a:pt x="1891863" y="709448"/>
                  </a:lnTo>
                </a:path>
              </a:pathLst>
            </a:custGeom>
            <a:noFill/>
            <a:ln cap="flat" cmpd="sng" w="12700">
              <a:solidFill>
                <a:schemeClr val="accent4"/>
              </a:solidFill>
              <a:prstDash val="solid"/>
              <a:miter lim="800000"/>
              <a:headEnd len="med" w="med" type="oval"/>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grpSp>
          <p:nvGrpSpPr>
            <p:cNvPr id="455" name="Google Shape;455;p54"/>
            <p:cNvGrpSpPr/>
            <p:nvPr/>
          </p:nvGrpSpPr>
          <p:grpSpPr>
            <a:xfrm>
              <a:off x="3610584" y="4189300"/>
              <a:ext cx="3780131" cy="622113"/>
              <a:chOff x="4193627" y="3790035"/>
              <a:chExt cx="4272300" cy="954600"/>
            </a:xfrm>
          </p:grpSpPr>
          <p:sp>
            <p:nvSpPr>
              <p:cNvPr id="456" name="Google Shape;456;p54"/>
              <p:cNvSpPr/>
              <p:nvPr/>
            </p:nvSpPr>
            <p:spPr>
              <a:xfrm>
                <a:off x="4193627" y="3790035"/>
                <a:ext cx="4272300" cy="954600"/>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sp>
            <p:nvSpPr>
              <p:cNvPr id="457" name="Google Shape;457;p54"/>
              <p:cNvSpPr/>
              <p:nvPr/>
            </p:nvSpPr>
            <p:spPr>
              <a:xfrm>
                <a:off x="4469984" y="3953255"/>
                <a:ext cx="3995400" cy="6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US" sz="1100" u="none" cap="none" strike="noStrike">
                    <a:solidFill>
                      <a:schemeClr val="dk2"/>
                    </a:solidFill>
                    <a:latin typeface="Open Sans"/>
                    <a:ea typeface="Open Sans"/>
                    <a:cs typeface="Open Sans"/>
                    <a:sym typeface="Open Sans"/>
                  </a:rPr>
                  <a:t>Step by step process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100" u="none" cap="none" strike="noStrike">
                    <a:solidFill>
                      <a:schemeClr val="dk2"/>
                    </a:solidFill>
                    <a:latin typeface="Open Sans"/>
                    <a:ea typeface="Open Sans"/>
                    <a:cs typeface="Open Sans"/>
                    <a:sym typeface="Open Sans"/>
                  </a:rPr>
                  <a:t>Guidelines, process, description</a:t>
                </a:r>
                <a:endParaRPr b="1" i="0" sz="1100" u="none" cap="none" strike="noStrike">
                  <a:solidFill>
                    <a:schemeClr val="dk2"/>
                  </a:solidFill>
                  <a:latin typeface="Open Sans"/>
                  <a:ea typeface="Open Sans"/>
                  <a:cs typeface="Open Sans"/>
                  <a:sym typeface="Open Sans"/>
                </a:endParaRPr>
              </a:p>
            </p:txBody>
          </p:sp>
        </p:grpSp>
        <p:sp>
          <p:nvSpPr>
            <p:cNvPr id="458" name="Google Shape;458;p54"/>
            <p:cNvSpPr/>
            <p:nvPr/>
          </p:nvSpPr>
          <p:spPr>
            <a:xfrm>
              <a:off x="9388700" y="2587350"/>
              <a:ext cx="2361900" cy="2225100"/>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sp>
          <p:nvSpPr>
            <p:cNvPr id="459" name="Google Shape;459;p54"/>
            <p:cNvSpPr/>
            <p:nvPr/>
          </p:nvSpPr>
          <p:spPr>
            <a:xfrm>
              <a:off x="9448912" y="2683501"/>
              <a:ext cx="1954500" cy="738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accent3"/>
                  </a:solidFill>
                  <a:latin typeface="Open Sans"/>
                  <a:ea typeface="Open Sans"/>
                  <a:cs typeface="Open Sans"/>
                  <a:sym typeface="Open Sans"/>
                </a:rPr>
                <a:t>Practical elements, code snippets</a:t>
              </a:r>
              <a:endParaRPr b="0" i="0" sz="1100" u="none" cap="none" strike="noStrike">
                <a:solidFill>
                  <a:srgbClr val="000000"/>
                </a:solidFill>
                <a:latin typeface="Arial"/>
                <a:ea typeface="Arial"/>
                <a:cs typeface="Arial"/>
                <a:sym typeface="Arial"/>
              </a:endParaRPr>
            </a:p>
          </p:txBody>
        </p:sp>
        <p:sp>
          <p:nvSpPr>
            <p:cNvPr id="460" name="Google Shape;460;p54"/>
            <p:cNvSpPr/>
            <p:nvPr/>
          </p:nvSpPr>
          <p:spPr>
            <a:xfrm>
              <a:off x="9479300" y="3488484"/>
              <a:ext cx="2219700" cy="132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1" lang="en-US" sz="900" u="none" cap="none" strike="noStrike">
                  <a:solidFill>
                    <a:schemeClr val="accent3"/>
                  </a:solidFill>
                  <a:latin typeface="Roboto"/>
                  <a:ea typeface="Roboto"/>
                  <a:cs typeface="Roboto"/>
                  <a:sym typeface="Roboto"/>
                </a:rPr>
                <a:t>#Python3</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1" lang="en-US" sz="900" u="none" cap="none" strike="noStrike">
                  <a:solidFill>
                    <a:schemeClr val="accent3"/>
                  </a:solidFill>
                  <a:latin typeface="Roboto"/>
                  <a:ea typeface="Roboto"/>
                  <a:cs typeface="Roboto"/>
                  <a:sym typeface="Roboto"/>
                </a:rPr>
                <a:t>#zooma-annotator-script.py file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accent3"/>
                  </a:solidFill>
                  <a:latin typeface="Roboto"/>
                  <a:ea typeface="Roboto"/>
                  <a:cs typeface="Roboto"/>
                  <a:sym typeface="Roboto"/>
                </a:rPr>
                <a:t>def</a:t>
              </a:r>
              <a:r>
                <a:rPr b="0" i="0" lang="en-US" sz="900" u="none" cap="none" strike="noStrike">
                  <a:solidFill>
                    <a:schemeClr val="accent3"/>
                  </a:solidFill>
                  <a:latin typeface="Roboto"/>
                  <a:ea typeface="Roboto"/>
                  <a:cs typeface="Roboto"/>
                  <a:sym typeface="Roboto"/>
                </a:rPr>
                <a:t> get_annotations(propertyType, propertyValues, filters = ""): </a:t>
              </a:r>
              <a:r>
                <a:rPr b="0" i="1" lang="en-US" sz="900" u="none" cap="none" strike="noStrike">
                  <a:solidFill>
                    <a:schemeClr val="accent3"/>
                  </a:solidFill>
                  <a:latin typeface="Roboto"/>
                  <a:ea typeface="Roboto"/>
                  <a:cs typeface="Roboto"/>
                  <a:sym typeface="Roboto"/>
                </a:rPr>
                <a:t>"</a:t>
              </a:r>
              <a:endParaRPr b="0" i="0" sz="900" u="none" cap="none" strike="noStrike">
                <a:solidFill>
                  <a:schemeClr val="accent3"/>
                </a:solidFill>
                <a:latin typeface="Open Sans"/>
                <a:ea typeface="Open Sans"/>
                <a:cs typeface="Open Sans"/>
                <a:sym typeface="Open Sans"/>
              </a:endParaRPr>
            </a:p>
          </p:txBody>
        </p:sp>
      </p:grpSp>
      <p:grpSp>
        <p:nvGrpSpPr>
          <p:cNvPr id="461" name="Google Shape;461;p54"/>
          <p:cNvGrpSpPr/>
          <p:nvPr/>
        </p:nvGrpSpPr>
        <p:grpSpPr>
          <a:xfrm>
            <a:off x="4944331" y="280350"/>
            <a:ext cx="2967675" cy="856128"/>
            <a:chOff x="2438067" y="1325966"/>
            <a:chExt cx="3956900" cy="1141504"/>
          </a:xfrm>
        </p:grpSpPr>
        <p:sp>
          <p:nvSpPr>
            <p:cNvPr id="462" name="Google Shape;462;p54"/>
            <p:cNvSpPr/>
            <p:nvPr/>
          </p:nvSpPr>
          <p:spPr>
            <a:xfrm>
              <a:off x="4411067" y="1325966"/>
              <a:ext cx="1983900" cy="1141500"/>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grpSp>
          <p:nvGrpSpPr>
            <p:cNvPr id="463" name="Google Shape;463;p54"/>
            <p:cNvGrpSpPr/>
            <p:nvPr/>
          </p:nvGrpSpPr>
          <p:grpSpPr>
            <a:xfrm>
              <a:off x="2438067" y="1326045"/>
              <a:ext cx="3851017" cy="1141425"/>
              <a:chOff x="2438067" y="1326045"/>
              <a:chExt cx="3851017" cy="1141425"/>
            </a:xfrm>
          </p:grpSpPr>
          <p:sp>
            <p:nvSpPr>
              <p:cNvPr id="464" name="Google Shape;464;p54"/>
              <p:cNvSpPr/>
              <p:nvPr/>
            </p:nvSpPr>
            <p:spPr>
              <a:xfrm>
                <a:off x="2438067" y="2089603"/>
                <a:ext cx="1957053" cy="332495"/>
              </a:xfrm>
              <a:custGeom>
                <a:rect b="b" l="l" r="r" t="t"/>
                <a:pathLst>
                  <a:path extrusionOk="0" h="2333297" w="1923394">
                    <a:moveTo>
                      <a:pt x="0" y="2333297"/>
                    </a:moveTo>
                    <a:lnTo>
                      <a:pt x="1277007" y="2333297"/>
                    </a:lnTo>
                    <a:lnTo>
                      <a:pt x="1923394" y="0"/>
                    </a:lnTo>
                  </a:path>
                </a:pathLst>
              </a:custGeom>
              <a:noFill/>
              <a:ln cap="flat" cmpd="sng" w="12700">
                <a:solidFill>
                  <a:schemeClr val="accent4"/>
                </a:solidFill>
                <a:prstDash val="solid"/>
                <a:miter lim="800000"/>
                <a:headEnd len="med" w="med" type="oval"/>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pic>
            <p:nvPicPr>
              <p:cNvPr id="465" name="Google Shape;465;p54"/>
              <p:cNvPicPr preferRelativeResize="0"/>
              <p:nvPr/>
            </p:nvPicPr>
            <p:blipFill rotWithShape="1">
              <a:blip r:embed="rId8">
                <a:alphaModFix/>
              </a:blip>
              <a:srcRect b="0" l="0" r="0" t="0"/>
              <a:stretch/>
            </p:blipFill>
            <p:spPr>
              <a:xfrm>
                <a:off x="4517050" y="1326045"/>
                <a:ext cx="1772034" cy="1141425"/>
              </a:xfrm>
              <a:prstGeom prst="rect">
                <a:avLst/>
              </a:prstGeom>
              <a:noFill/>
              <a:ln>
                <a:noFill/>
              </a:ln>
            </p:spPr>
          </p:pic>
        </p:grpSp>
      </p:grpSp>
      <p:grpSp>
        <p:nvGrpSpPr>
          <p:cNvPr id="466" name="Google Shape;466;p54"/>
          <p:cNvGrpSpPr/>
          <p:nvPr/>
        </p:nvGrpSpPr>
        <p:grpSpPr>
          <a:xfrm>
            <a:off x="4560918" y="2828617"/>
            <a:ext cx="7353021" cy="1307041"/>
            <a:chOff x="1926849" y="4723650"/>
            <a:chExt cx="9804027" cy="1742721"/>
          </a:xfrm>
        </p:grpSpPr>
        <p:sp>
          <p:nvSpPr>
            <p:cNvPr id="467" name="Google Shape;467;p54"/>
            <p:cNvSpPr/>
            <p:nvPr/>
          </p:nvSpPr>
          <p:spPr>
            <a:xfrm>
              <a:off x="6843734" y="5250501"/>
              <a:ext cx="2525006" cy="154800"/>
            </a:xfrm>
            <a:custGeom>
              <a:rect b="b" l="l" r="r" t="t"/>
              <a:pathLst>
                <a:path extrusionOk="0" h="120000" w="1213945">
                  <a:moveTo>
                    <a:pt x="0" y="0"/>
                  </a:moveTo>
                  <a:lnTo>
                    <a:pt x="1213945" y="0"/>
                  </a:lnTo>
                </a:path>
              </a:pathLst>
            </a:custGeom>
            <a:noFill/>
            <a:ln cap="flat" cmpd="sng" w="12700">
              <a:solidFill>
                <a:schemeClr val="accent4"/>
              </a:solidFill>
              <a:prstDash val="solid"/>
              <a:miter lim="800000"/>
              <a:headEnd len="med" w="med" type="oval"/>
              <a:tailEnd len="med" w="med" type="triangl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grpSp>
          <p:nvGrpSpPr>
            <p:cNvPr id="468" name="Google Shape;468;p54"/>
            <p:cNvGrpSpPr/>
            <p:nvPr/>
          </p:nvGrpSpPr>
          <p:grpSpPr>
            <a:xfrm>
              <a:off x="9369001" y="5142036"/>
              <a:ext cx="2361876" cy="1324335"/>
              <a:chOff x="9803377" y="4810457"/>
              <a:chExt cx="2263200" cy="1324203"/>
            </a:xfrm>
          </p:grpSpPr>
          <p:sp>
            <p:nvSpPr>
              <p:cNvPr id="469" name="Google Shape;469;p54"/>
              <p:cNvSpPr/>
              <p:nvPr/>
            </p:nvSpPr>
            <p:spPr>
              <a:xfrm>
                <a:off x="9803377" y="4836260"/>
                <a:ext cx="2263200" cy="1298400"/>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sp>
            <p:nvSpPr>
              <p:cNvPr id="470" name="Google Shape;470;p54"/>
              <p:cNvSpPr/>
              <p:nvPr/>
            </p:nvSpPr>
            <p:spPr>
              <a:xfrm>
                <a:off x="9858971" y="4810457"/>
                <a:ext cx="2054700" cy="307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accent3"/>
                    </a:solidFill>
                    <a:latin typeface="Open Sans"/>
                    <a:ea typeface="Open Sans"/>
                    <a:cs typeface="Open Sans"/>
                    <a:sym typeface="Open Sans"/>
                  </a:rPr>
                  <a:t>Examples</a:t>
                </a:r>
                <a:endParaRPr b="0" i="0" sz="1100" u="none" cap="none" strike="noStrike">
                  <a:solidFill>
                    <a:srgbClr val="000000"/>
                  </a:solidFill>
                  <a:latin typeface="Arial"/>
                  <a:ea typeface="Arial"/>
                  <a:cs typeface="Arial"/>
                  <a:sym typeface="Arial"/>
                </a:endParaRPr>
              </a:p>
            </p:txBody>
          </p:sp>
          <p:pic>
            <p:nvPicPr>
              <p:cNvPr descr="Graphical user interface, application&#10;&#10;Description automatically generated" id="471" name="Google Shape;471;p54"/>
              <p:cNvPicPr preferRelativeResize="0"/>
              <p:nvPr/>
            </p:nvPicPr>
            <p:blipFill rotWithShape="1">
              <a:blip r:embed="rId9">
                <a:alphaModFix/>
              </a:blip>
              <a:srcRect b="35399" l="2905" r="78363" t="52066"/>
              <a:stretch/>
            </p:blipFill>
            <p:spPr>
              <a:xfrm>
                <a:off x="9930612" y="5170296"/>
                <a:ext cx="2054844" cy="859258"/>
              </a:xfrm>
              <a:prstGeom prst="rect">
                <a:avLst/>
              </a:prstGeom>
              <a:noFill/>
              <a:ln>
                <a:noFill/>
              </a:ln>
            </p:spPr>
          </p:pic>
        </p:grpSp>
        <p:sp>
          <p:nvSpPr>
            <p:cNvPr id="472" name="Google Shape;472;p54"/>
            <p:cNvSpPr/>
            <p:nvPr/>
          </p:nvSpPr>
          <p:spPr>
            <a:xfrm>
              <a:off x="1926849" y="4723650"/>
              <a:ext cx="1664839" cy="331667"/>
            </a:xfrm>
            <a:custGeom>
              <a:rect b="b" l="l" r="r" t="t"/>
              <a:pathLst>
                <a:path extrusionOk="0" h="709448" w="1891863">
                  <a:moveTo>
                    <a:pt x="0" y="0"/>
                  </a:moveTo>
                  <a:lnTo>
                    <a:pt x="1324304" y="0"/>
                  </a:lnTo>
                  <a:lnTo>
                    <a:pt x="1891863" y="709448"/>
                  </a:lnTo>
                </a:path>
              </a:pathLst>
            </a:custGeom>
            <a:noFill/>
            <a:ln cap="flat" cmpd="sng" w="12700">
              <a:solidFill>
                <a:schemeClr val="accent4"/>
              </a:solidFill>
              <a:prstDash val="solid"/>
              <a:miter lim="800000"/>
              <a:headEnd len="med" w="med" type="oval"/>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grpSp>
          <p:nvGrpSpPr>
            <p:cNvPr id="473" name="Google Shape;473;p54"/>
            <p:cNvGrpSpPr/>
            <p:nvPr/>
          </p:nvGrpSpPr>
          <p:grpSpPr>
            <a:xfrm>
              <a:off x="3610483" y="4918625"/>
              <a:ext cx="3780245" cy="696800"/>
              <a:chOff x="4193636" y="4918634"/>
              <a:chExt cx="3744300" cy="696800"/>
            </a:xfrm>
          </p:grpSpPr>
          <p:sp>
            <p:nvSpPr>
              <p:cNvPr id="474" name="Google Shape;474;p54"/>
              <p:cNvSpPr/>
              <p:nvPr/>
            </p:nvSpPr>
            <p:spPr>
              <a:xfrm>
                <a:off x="4193636" y="4918634"/>
                <a:ext cx="3744300" cy="646200"/>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sp>
            <p:nvSpPr>
              <p:cNvPr id="475" name="Google Shape;475;p54"/>
              <p:cNvSpPr/>
              <p:nvPr/>
            </p:nvSpPr>
            <p:spPr>
              <a:xfrm>
                <a:off x="4469970" y="4969234"/>
                <a:ext cx="3085200" cy="6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US" sz="1100" u="none" cap="none" strike="noStrike">
                    <a:solidFill>
                      <a:schemeClr val="dk2"/>
                    </a:solidFill>
                    <a:latin typeface="Open Sans"/>
                    <a:ea typeface="Open Sans"/>
                    <a:cs typeface="Open Sans"/>
                    <a:sym typeface="Open Sans"/>
                  </a:rPr>
                  <a:t>Conclusions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100" u="none" cap="none" strike="noStrike">
                    <a:solidFill>
                      <a:schemeClr val="dk2"/>
                    </a:solidFill>
                    <a:latin typeface="Open Sans"/>
                    <a:ea typeface="Open Sans"/>
                    <a:cs typeface="Open Sans"/>
                    <a:sym typeface="Open Sans"/>
                  </a:rPr>
                  <a:t>What should I read next?</a:t>
                </a:r>
                <a:endParaRPr b="0" i="0" sz="800" u="none" cap="none" strike="noStrike">
                  <a:solidFill>
                    <a:srgbClr val="000000"/>
                  </a:solidFill>
                  <a:latin typeface="Arial"/>
                  <a:ea typeface="Arial"/>
                  <a:cs typeface="Arial"/>
                  <a:sym typeface="Arial"/>
                </a:endParaRPr>
              </a:p>
            </p:txBody>
          </p:sp>
        </p:grpSp>
      </p:grpSp>
      <p:grpSp>
        <p:nvGrpSpPr>
          <p:cNvPr id="476" name="Google Shape;476;p54"/>
          <p:cNvGrpSpPr/>
          <p:nvPr/>
        </p:nvGrpSpPr>
        <p:grpSpPr>
          <a:xfrm>
            <a:off x="5817731" y="3667634"/>
            <a:ext cx="4116825" cy="708301"/>
            <a:chOff x="3607225" y="5678399"/>
            <a:chExt cx="5489100" cy="944401"/>
          </a:xfrm>
        </p:grpSpPr>
        <p:sp>
          <p:nvSpPr>
            <p:cNvPr id="477" name="Google Shape;477;p54"/>
            <p:cNvSpPr/>
            <p:nvPr/>
          </p:nvSpPr>
          <p:spPr>
            <a:xfrm>
              <a:off x="3607225" y="5678400"/>
              <a:ext cx="5489100" cy="9444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78" name="Google Shape;478;p54"/>
            <p:cNvGrpSpPr/>
            <p:nvPr/>
          </p:nvGrpSpPr>
          <p:grpSpPr>
            <a:xfrm>
              <a:off x="3638225" y="5678399"/>
              <a:ext cx="5385949" cy="901074"/>
              <a:chOff x="3638225" y="5678399"/>
              <a:chExt cx="5385949" cy="901074"/>
            </a:xfrm>
          </p:grpSpPr>
          <p:pic>
            <p:nvPicPr>
              <p:cNvPr id="479" name="Google Shape;479;p54"/>
              <p:cNvPicPr preferRelativeResize="0"/>
              <p:nvPr/>
            </p:nvPicPr>
            <p:blipFill rotWithShape="1">
              <a:blip r:embed="rId10">
                <a:alphaModFix/>
              </a:blip>
              <a:srcRect b="8867" l="0" r="50169" t="0"/>
              <a:stretch/>
            </p:blipFill>
            <p:spPr>
              <a:xfrm>
                <a:off x="6293472" y="5678399"/>
                <a:ext cx="2730702" cy="892495"/>
              </a:xfrm>
              <a:prstGeom prst="rect">
                <a:avLst/>
              </a:prstGeom>
              <a:noFill/>
              <a:ln>
                <a:noFill/>
              </a:ln>
            </p:spPr>
          </p:pic>
          <p:pic>
            <p:nvPicPr>
              <p:cNvPr id="480" name="Google Shape;480;p54"/>
              <p:cNvPicPr preferRelativeResize="0"/>
              <p:nvPr/>
            </p:nvPicPr>
            <p:blipFill rotWithShape="1">
              <a:blip r:embed="rId10">
                <a:alphaModFix/>
              </a:blip>
              <a:srcRect b="8867" l="51366" r="0" t="0"/>
              <a:stretch/>
            </p:blipFill>
            <p:spPr>
              <a:xfrm>
                <a:off x="3638225" y="5686978"/>
                <a:ext cx="2665103" cy="892495"/>
              </a:xfrm>
              <a:prstGeom prst="rect">
                <a:avLst/>
              </a:prstGeom>
              <a:noFill/>
              <a:ln>
                <a:noFill/>
              </a:ln>
            </p:spPr>
          </p:pic>
        </p:grpSp>
      </p:grpSp>
      <p:sp>
        <p:nvSpPr>
          <p:cNvPr id="481" name="Google Shape;481;p54"/>
          <p:cNvSpPr/>
          <p:nvPr/>
        </p:nvSpPr>
        <p:spPr>
          <a:xfrm>
            <a:off x="4566240" y="3052355"/>
            <a:ext cx="1248630" cy="993227"/>
          </a:xfrm>
          <a:custGeom>
            <a:rect b="b" l="l" r="r" t="t"/>
            <a:pathLst>
              <a:path extrusionOk="0" h="709448" w="1891863">
                <a:moveTo>
                  <a:pt x="0" y="0"/>
                </a:moveTo>
                <a:lnTo>
                  <a:pt x="1324304" y="0"/>
                </a:lnTo>
                <a:lnTo>
                  <a:pt x="1891863" y="709448"/>
                </a:lnTo>
              </a:path>
            </a:pathLst>
          </a:custGeom>
          <a:noFill/>
          <a:ln cap="flat" cmpd="sng" w="9525">
            <a:solidFill>
              <a:schemeClr val="accent1"/>
            </a:solidFill>
            <a:prstDash val="solid"/>
            <a:miter lim="800000"/>
            <a:headEnd len="med" w="med" type="oval"/>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accent1"/>
              </a:solidFill>
              <a:latin typeface="Roboto"/>
              <a:ea typeface="Roboto"/>
              <a:cs typeface="Roboto"/>
              <a:sym typeface="Roboto"/>
            </a:endParaRPr>
          </a:p>
        </p:txBody>
      </p:sp>
      <p:sp>
        <p:nvSpPr>
          <p:cNvPr id="482" name="Google Shape;482;p54"/>
          <p:cNvSpPr txBox="1"/>
          <p:nvPr/>
        </p:nvSpPr>
        <p:spPr>
          <a:xfrm>
            <a:off x="8076548" y="224994"/>
            <a:ext cx="3927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Anatomy of a recipe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Different levels of granularity</a:t>
            </a:r>
            <a:endParaRPr b="0" i="0" sz="2000" u="none" cap="none" strike="noStrike">
              <a:solidFill>
                <a:schemeClr val="dk1"/>
              </a:solidFill>
              <a:latin typeface="Calibri"/>
              <a:ea typeface="Calibri"/>
              <a:cs typeface="Calibri"/>
              <a:sym typeface="Calibri"/>
            </a:endParaRPr>
          </a:p>
        </p:txBody>
      </p:sp>
      <p:sp>
        <p:nvSpPr>
          <p:cNvPr id="483" name="Google Shape;483;p54"/>
          <p:cNvSpPr txBox="1"/>
          <p:nvPr/>
        </p:nvSpPr>
        <p:spPr>
          <a:xfrm>
            <a:off x="141099" y="1352200"/>
            <a:ext cx="51483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US" sz="1500">
                <a:solidFill>
                  <a:schemeClr val="dk1"/>
                </a:solidFill>
                <a:latin typeface="Corbel"/>
                <a:ea typeface="Corbel"/>
                <a:cs typeface="Corbel"/>
                <a:sym typeface="Corbel"/>
              </a:rPr>
              <a:t>https://faircookbook.elixir-europe.org </a:t>
            </a:r>
            <a:endParaRPr i="0" sz="1500" u="none" cap="none" strike="noStrike">
              <a:solidFill>
                <a:schemeClr val="dk1"/>
              </a:solidFill>
              <a:latin typeface="Corbel"/>
              <a:ea typeface="Corbel"/>
              <a:cs typeface="Corbel"/>
              <a:sym typeface="Corbel"/>
            </a:endParaRPr>
          </a:p>
        </p:txBody>
      </p:sp>
      <p:grpSp>
        <p:nvGrpSpPr>
          <p:cNvPr id="484" name="Google Shape;484;p54"/>
          <p:cNvGrpSpPr/>
          <p:nvPr/>
        </p:nvGrpSpPr>
        <p:grpSpPr>
          <a:xfrm>
            <a:off x="141907" y="4642487"/>
            <a:ext cx="11074519" cy="1969056"/>
            <a:chOff x="106433" y="3322473"/>
            <a:chExt cx="8306097" cy="1476829"/>
          </a:xfrm>
        </p:grpSpPr>
        <p:pic>
          <p:nvPicPr>
            <p:cNvPr id="485" name="Google Shape;485;p54"/>
            <p:cNvPicPr preferRelativeResize="0"/>
            <p:nvPr/>
          </p:nvPicPr>
          <p:blipFill rotWithShape="1">
            <a:blip r:embed="rId11">
              <a:alphaModFix/>
            </a:blip>
            <a:srcRect b="0" l="0" r="0" t="0"/>
            <a:stretch/>
          </p:blipFill>
          <p:spPr>
            <a:xfrm>
              <a:off x="1608536" y="3322477"/>
              <a:ext cx="3200088" cy="1476825"/>
            </a:xfrm>
            <a:prstGeom prst="rect">
              <a:avLst/>
            </a:prstGeom>
            <a:noFill/>
            <a:ln>
              <a:noFill/>
            </a:ln>
          </p:spPr>
        </p:pic>
        <p:grpSp>
          <p:nvGrpSpPr>
            <p:cNvPr id="486" name="Google Shape;486;p54"/>
            <p:cNvGrpSpPr/>
            <p:nvPr/>
          </p:nvGrpSpPr>
          <p:grpSpPr>
            <a:xfrm>
              <a:off x="4034186" y="3325085"/>
              <a:ext cx="4378343" cy="1439207"/>
              <a:chOff x="5193232" y="2241702"/>
              <a:chExt cx="6606826" cy="2249816"/>
            </a:xfrm>
          </p:grpSpPr>
          <p:sp>
            <p:nvSpPr>
              <p:cNvPr id="487" name="Google Shape;487;p54"/>
              <p:cNvSpPr/>
              <p:nvPr/>
            </p:nvSpPr>
            <p:spPr>
              <a:xfrm rot="-28647">
                <a:off x="5194957" y="3947931"/>
                <a:ext cx="2837893" cy="509041"/>
              </a:xfrm>
              <a:custGeom>
                <a:rect b="b" l="l" r="r" t="t"/>
                <a:pathLst>
                  <a:path extrusionOk="0" h="709448" w="1891863">
                    <a:moveTo>
                      <a:pt x="0" y="0"/>
                    </a:moveTo>
                    <a:lnTo>
                      <a:pt x="1324304" y="0"/>
                    </a:lnTo>
                    <a:lnTo>
                      <a:pt x="1891863" y="709448"/>
                    </a:lnTo>
                  </a:path>
                </a:pathLst>
              </a:custGeom>
              <a:noFill/>
              <a:ln cap="flat" cmpd="sng" w="28575">
                <a:solidFill>
                  <a:srgbClr val="FFC000"/>
                </a:solidFill>
                <a:prstDash val="solid"/>
                <a:miter lim="800000"/>
                <a:headEnd len="med" w="med" type="oval"/>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a:ea typeface="Roboto"/>
                  <a:cs typeface="Roboto"/>
                  <a:sym typeface="Roboto"/>
                </a:endParaRPr>
              </a:p>
            </p:txBody>
          </p:sp>
          <p:pic>
            <p:nvPicPr>
              <p:cNvPr id="488" name="Google Shape;488;p54"/>
              <p:cNvPicPr preferRelativeResize="0"/>
              <p:nvPr/>
            </p:nvPicPr>
            <p:blipFill rotWithShape="1">
              <a:blip r:embed="rId12">
                <a:alphaModFix/>
              </a:blip>
              <a:srcRect b="0" l="0" r="0" t="0"/>
              <a:stretch/>
            </p:blipFill>
            <p:spPr>
              <a:xfrm>
                <a:off x="6743626" y="2241702"/>
                <a:ext cx="5056432" cy="2249816"/>
              </a:xfrm>
              <a:prstGeom prst="rect">
                <a:avLst/>
              </a:prstGeom>
              <a:noFill/>
              <a:ln>
                <a:noFill/>
              </a:ln>
            </p:spPr>
          </p:pic>
        </p:grpSp>
        <p:sp>
          <p:nvSpPr>
            <p:cNvPr id="489" name="Google Shape;489;p54"/>
            <p:cNvSpPr txBox="1"/>
            <p:nvPr/>
          </p:nvSpPr>
          <p:spPr>
            <a:xfrm>
              <a:off x="106433" y="3322473"/>
              <a:ext cx="16374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lang="en-US" sz="1900">
                  <a:solidFill>
                    <a:schemeClr val="dk1"/>
                  </a:solidFill>
                  <a:latin typeface="Corbel"/>
                  <a:ea typeface="Corbel"/>
                  <a:cs typeface="Corbel"/>
                  <a:sym typeface="Corbel"/>
                </a:rPr>
                <a:t>Provides insights into FAIR Maturity</a:t>
              </a:r>
              <a:endParaRPr b="0" i="0" sz="1200" u="none" cap="none" strike="noStrike">
                <a:solidFill>
                  <a:schemeClr val="dk1"/>
                </a:solidFill>
                <a:latin typeface="Corbel"/>
                <a:ea typeface="Corbel"/>
                <a:cs typeface="Corbel"/>
                <a:sym typeface="Corbe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5"/>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495" name="Google Shape;495;p55"/>
          <p:cNvSpPr txBox="1"/>
          <p:nvPr/>
        </p:nvSpPr>
        <p:spPr>
          <a:xfrm>
            <a:off x="5409226" y="3580887"/>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https://rdmkit.elixir-europe.org/plant_genomics_assembly</a:t>
            </a:r>
            <a:endParaRPr sz="1000">
              <a:latin typeface="Montserrat"/>
              <a:ea typeface="Montserrat"/>
              <a:cs typeface="Montserrat"/>
              <a:sym typeface="Montserrat"/>
            </a:endParaRPr>
          </a:p>
        </p:txBody>
      </p:sp>
      <p:pic>
        <p:nvPicPr>
          <p:cNvPr id="496" name="Google Shape;496;p55"/>
          <p:cNvPicPr preferRelativeResize="0"/>
          <p:nvPr/>
        </p:nvPicPr>
        <p:blipFill>
          <a:blip r:embed="rId3">
            <a:alphaModFix/>
          </a:blip>
          <a:stretch>
            <a:fillRect/>
          </a:stretch>
        </p:blipFill>
        <p:spPr>
          <a:xfrm>
            <a:off x="649000" y="2375902"/>
            <a:ext cx="2758925" cy="2747700"/>
          </a:xfrm>
          <a:prstGeom prst="rect">
            <a:avLst/>
          </a:prstGeom>
          <a:noFill/>
          <a:ln>
            <a:noFill/>
          </a:ln>
          <a:effectLst>
            <a:outerShdw blurRad="57150" rotWithShape="0" algn="bl" dir="5400000" dist="19050">
              <a:srgbClr val="000000">
                <a:alpha val="50000"/>
              </a:srgbClr>
            </a:outerShdw>
          </a:effectLst>
        </p:spPr>
      </p:pic>
      <p:pic>
        <p:nvPicPr>
          <p:cNvPr id="497" name="Google Shape;497;p55"/>
          <p:cNvPicPr preferRelativeResize="0"/>
          <p:nvPr/>
        </p:nvPicPr>
        <p:blipFill>
          <a:blip r:embed="rId4">
            <a:alphaModFix/>
          </a:blip>
          <a:stretch>
            <a:fillRect/>
          </a:stretch>
        </p:blipFill>
        <p:spPr>
          <a:xfrm>
            <a:off x="4013025" y="2375900"/>
            <a:ext cx="7627800" cy="1247375"/>
          </a:xfrm>
          <a:prstGeom prst="rect">
            <a:avLst/>
          </a:prstGeom>
          <a:noFill/>
          <a:ln>
            <a:noFill/>
          </a:ln>
          <a:effectLst>
            <a:outerShdw blurRad="57150" rotWithShape="0" algn="bl" dir="5400000" dist="19050">
              <a:srgbClr val="000000">
                <a:alpha val="50000"/>
              </a:srgbClr>
            </a:outerShdw>
          </a:effectLst>
        </p:spPr>
      </p:pic>
      <p:pic>
        <p:nvPicPr>
          <p:cNvPr id="498" name="Google Shape;498;p55"/>
          <p:cNvPicPr preferRelativeResize="0"/>
          <p:nvPr/>
        </p:nvPicPr>
        <p:blipFill>
          <a:blip r:embed="rId5">
            <a:alphaModFix/>
          </a:blip>
          <a:stretch>
            <a:fillRect/>
          </a:stretch>
        </p:blipFill>
        <p:spPr>
          <a:xfrm>
            <a:off x="5794950" y="4078827"/>
            <a:ext cx="3187450" cy="1757000"/>
          </a:xfrm>
          <a:prstGeom prst="rect">
            <a:avLst/>
          </a:prstGeom>
          <a:noFill/>
          <a:ln>
            <a:noFill/>
          </a:ln>
          <a:effectLst>
            <a:outerShdw blurRad="57150" rotWithShape="0" algn="bl" dir="5400000" dist="19050">
              <a:srgbClr val="000000">
                <a:alpha val="50000"/>
              </a:srgbClr>
            </a:outerShdw>
          </a:effectLst>
        </p:spPr>
      </p:pic>
      <p:pic>
        <p:nvPicPr>
          <p:cNvPr id="499" name="Google Shape;499;p55"/>
          <p:cNvPicPr preferRelativeResize="0"/>
          <p:nvPr/>
        </p:nvPicPr>
        <p:blipFill>
          <a:blip r:embed="rId6">
            <a:alphaModFix/>
          </a:blip>
          <a:stretch>
            <a:fillRect/>
          </a:stretch>
        </p:blipFill>
        <p:spPr>
          <a:xfrm>
            <a:off x="5083575" y="1582375"/>
            <a:ext cx="2024850" cy="422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6"/>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505" name="Google Shape;505;p56"/>
          <p:cNvSpPr txBox="1"/>
          <p:nvPr/>
        </p:nvSpPr>
        <p:spPr>
          <a:xfrm>
            <a:off x="5998929" y="6385320"/>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https://w3id.org/faircookbook/FCB061</a:t>
            </a:r>
            <a:endParaRPr sz="1000">
              <a:latin typeface="Montserrat"/>
              <a:ea typeface="Montserrat"/>
              <a:cs typeface="Montserrat"/>
              <a:sym typeface="Montserrat"/>
            </a:endParaRPr>
          </a:p>
        </p:txBody>
      </p:sp>
      <p:pic>
        <p:nvPicPr>
          <p:cNvPr id="506" name="Google Shape;506;p56"/>
          <p:cNvPicPr preferRelativeResize="0"/>
          <p:nvPr/>
        </p:nvPicPr>
        <p:blipFill>
          <a:blip r:embed="rId3">
            <a:alphaModFix/>
          </a:blip>
          <a:stretch>
            <a:fillRect/>
          </a:stretch>
        </p:blipFill>
        <p:spPr>
          <a:xfrm>
            <a:off x="3510001" y="1377375"/>
            <a:ext cx="8610975" cy="5057826"/>
          </a:xfrm>
          <a:prstGeom prst="rect">
            <a:avLst/>
          </a:prstGeom>
          <a:noFill/>
          <a:ln>
            <a:noFill/>
          </a:ln>
          <a:effectLst>
            <a:outerShdw blurRad="57150" rotWithShape="0" algn="bl" dir="5400000" dist="19050">
              <a:srgbClr val="000000">
                <a:alpha val="50000"/>
              </a:srgbClr>
            </a:outerShdw>
          </a:effectLst>
        </p:spPr>
      </p:pic>
      <p:sp>
        <p:nvSpPr>
          <p:cNvPr id="507" name="Google Shape;507;p56"/>
          <p:cNvSpPr txBox="1"/>
          <p:nvPr>
            <p:ph idx="1" type="body"/>
          </p:nvPr>
        </p:nvSpPr>
        <p:spPr>
          <a:xfrm>
            <a:off x="230323" y="2970525"/>
            <a:ext cx="3149700" cy="163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Which repositories are being used?</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lang="en-US"/>
              <a:t>How are standards chosen?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7"/>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Multiple repositories with a similar data type</a:t>
            </a:r>
            <a:endParaRPr/>
          </a:p>
          <a:p>
            <a:pPr indent="0" lvl="0" marL="228600" marR="0" rtl="0" algn="l">
              <a:lnSpc>
                <a:spcPct val="100000"/>
              </a:lnSpc>
              <a:spcBef>
                <a:spcPts val="0"/>
              </a:spcBef>
              <a:spcAft>
                <a:spcPts val="0"/>
              </a:spcAft>
              <a:buSzPts val="1400"/>
              <a:buFont typeface="Montserrat"/>
              <a:buNone/>
            </a:pPr>
            <a:r>
              <a:t/>
            </a:r>
            <a:endParaRPr/>
          </a:p>
        </p:txBody>
      </p:sp>
      <p:sp>
        <p:nvSpPr>
          <p:cNvPr id="513" name="Google Shape;513;p57"/>
          <p:cNvSpPr txBox="1"/>
          <p:nvPr/>
        </p:nvSpPr>
        <p:spPr>
          <a:xfrm>
            <a:off x="3328800" y="6229482"/>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https://www.insdc.org/</a:t>
            </a:r>
            <a:endParaRPr sz="1000">
              <a:latin typeface="Montserrat"/>
              <a:ea typeface="Montserrat"/>
              <a:cs typeface="Montserrat"/>
              <a:sym typeface="Montserrat"/>
            </a:endParaRPr>
          </a:p>
        </p:txBody>
      </p:sp>
      <p:pic>
        <p:nvPicPr>
          <p:cNvPr id="514" name="Google Shape;514;p57"/>
          <p:cNvPicPr preferRelativeResize="0"/>
          <p:nvPr/>
        </p:nvPicPr>
        <p:blipFill>
          <a:blip r:embed="rId3">
            <a:alphaModFix/>
          </a:blip>
          <a:stretch>
            <a:fillRect/>
          </a:stretch>
        </p:blipFill>
        <p:spPr>
          <a:xfrm>
            <a:off x="2492550" y="1531900"/>
            <a:ext cx="7206900" cy="2768550"/>
          </a:xfrm>
          <a:prstGeom prst="rect">
            <a:avLst/>
          </a:prstGeom>
          <a:noFill/>
          <a:ln>
            <a:noFill/>
          </a:ln>
          <a:effectLst>
            <a:outerShdw blurRad="57150" rotWithShape="0" algn="bl" dir="5400000" dist="19050">
              <a:srgbClr val="000000">
                <a:alpha val="50000"/>
              </a:srgbClr>
            </a:outerShdw>
          </a:effectLst>
        </p:spPr>
      </p:pic>
      <p:pic>
        <p:nvPicPr>
          <p:cNvPr id="515" name="Google Shape;515;p57"/>
          <p:cNvPicPr preferRelativeResize="0"/>
          <p:nvPr/>
        </p:nvPicPr>
        <p:blipFill>
          <a:blip r:embed="rId4">
            <a:alphaModFix/>
          </a:blip>
          <a:stretch>
            <a:fillRect/>
          </a:stretch>
        </p:blipFill>
        <p:spPr>
          <a:xfrm>
            <a:off x="3330550" y="4460425"/>
            <a:ext cx="5530901" cy="1814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idx="1" type="body"/>
          </p:nvPr>
        </p:nvSpPr>
        <p:spPr>
          <a:xfrm>
            <a:off x="846049" y="1986325"/>
            <a:ext cx="110073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lang="en-US"/>
              <a:t>What is written in the DMP?</a:t>
            </a:r>
            <a:endParaRPr/>
          </a:p>
        </p:txBody>
      </p:sp>
      <p:sp>
        <p:nvSpPr>
          <p:cNvPr id="132" name="Google Shape;132;p22"/>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(somewhat) simple start</a:t>
            </a:r>
            <a:endParaRPr/>
          </a:p>
        </p:txBody>
      </p:sp>
      <p:sp>
        <p:nvSpPr>
          <p:cNvPr id="133" name="Google Shape;133;p22"/>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134" name="Google Shape;134;p22"/>
          <p:cNvPicPr preferRelativeResize="0"/>
          <p:nvPr/>
        </p:nvPicPr>
        <p:blipFill>
          <a:blip r:embed="rId3">
            <a:alphaModFix/>
          </a:blip>
          <a:stretch>
            <a:fillRect/>
          </a:stretch>
        </p:blipFill>
        <p:spPr>
          <a:xfrm>
            <a:off x="904424" y="1381026"/>
            <a:ext cx="542975" cy="542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8"/>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sz="2700"/>
              <a:t>Multiple repositories with a similar data type - Genomics</a:t>
            </a:r>
            <a:endParaRPr sz="2700"/>
          </a:p>
        </p:txBody>
      </p:sp>
      <p:sp>
        <p:nvSpPr>
          <p:cNvPr id="521" name="Google Shape;521;p58"/>
          <p:cNvSpPr txBox="1"/>
          <p:nvPr/>
        </p:nvSpPr>
        <p:spPr>
          <a:xfrm>
            <a:off x="6633425" y="6519307"/>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Thank you to Alexander Botzki for original slide material</a:t>
            </a:r>
            <a:endParaRPr sz="1000">
              <a:latin typeface="Montserrat"/>
              <a:ea typeface="Montserrat"/>
              <a:cs typeface="Montserrat"/>
              <a:sym typeface="Montserrat"/>
            </a:endParaRPr>
          </a:p>
        </p:txBody>
      </p:sp>
      <p:grpSp>
        <p:nvGrpSpPr>
          <p:cNvPr id="522" name="Google Shape;522;p58"/>
          <p:cNvGrpSpPr/>
          <p:nvPr/>
        </p:nvGrpSpPr>
        <p:grpSpPr>
          <a:xfrm>
            <a:off x="1361975" y="1409925"/>
            <a:ext cx="9462999" cy="5472400"/>
            <a:chOff x="1209575" y="571725"/>
            <a:chExt cx="9462999" cy="5472400"/>
          </a:xfrm>
        </p:grpSpPr>
        <p:pic>
          <p:nvPicPr>
            <p:cNvPr id="523" name="Google Shape;523;p58"/>
            <p:cNvPicPr preferRelativeResize="0"/>
            <p:nvPr/>
          </p:nvPicPr>
          <p:blipFill rotWithShape="1">
            <a:blip r:embed="rId3">
              <a:alphaModFix/>
            </a:blip>
            <a:srcRect b="0" l="0" r="0" t="0"/>
            <a:stretch/>
          </p:blipFill>
          <p:spPr>
            <a:xfrm>
              <a:off x="2094348" y="1892899"/>
              <a:ext cx="7716387" cy="4151225"/>
            </a:xfrm>
            <a:prstGeom prst="rect">
              <a:avLst/>
            </a:prstGeom>
            <a:noFill/>
            <a:ln>
              <a:noFill/>
            </a:ln>
          </p:spPr>
        </p:pic>
        <p:pic>
          <p:nvPicPr>
            <p:cNvPr id="524" name="Google Shape;524;p58"/>
            <p:cNvPicPr preferRelativeResize="0"/>
            <p:nvPr/>
          </p:nvPicPr>
          <p:blipFill rotWithShape="1">
            <a:blip r:embed="rId4">
              <a:alphaModFix/>
            </a:blip>
            <a:srcRect b="0" l="0" r="0" t="0"/>
            <a:stretch/>
          </p:blipFill>
          <p:spPr>
            <a:xfrm>
              <a:off x="1438939" y="2826131"/>
              <a:ext cx="635339" cy="733682"/>
            </a:xfrm>
            <a:prstGeom prst="rect">
              <a:avLst/>
            </a:prstGeom>
            <a:noFill/>
            <a:ln>
              <a:noFill/>
            </a:ln>
          </p:spPr>
        </p:pic>
        <p:sp>
          <p:nvSpPr>
            <p:cNvPr id="525" name="Google Shape;525;p58"/>
            <p:cNvSpPr txBox="1"/>
            <p:nvPr/>
          </p:nvSpPr>
          <p:spPr>
            <a:xfrm>
              <a:off x="2035287" y="2992699"/>
              <a:ext cx="769800" cy="3525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chemeClr val="dk1"/>
                </a:buClr>
                <a:buSzPts val="2300"/>
                <a:buFont typeface="Arial"/>
                <a:buNone/>
              </a:pPr>
              <a:r>
                <a:rPr b="1" i="0" lang="en-US" sz="1700" u="none" cap="none" strike="noStrike">
                  <a:solidFill>
                    <a:schemeClr val="dk1"/>
                  </a:solidFill>
                  <a:latin typeface="Arial"/>
                  <a:ea typeface="Arial"/>
                  <a:cs typeface="Arial"/>
                  <a:sym typeface="Arial"/>
                </a:rPr>
                <a:t>SRA</a:t>
              </a:r>
              <a:endParaRPr sz="900"/>
            </a:p>
          </p:txBody>
        </p:sp>
        <p:pic>
          <p:nvPicPr>
            <p:cNvPr id="526" name="Google Shape;526;p58"/>
            <p:cNvPicPr preferRelativeResize="0"/>
            <p:nvPr/>
          </p:nvPicPr>
          <p:blipFill rotWithShape="1">
            <a:blip r:embed="rId5">
              <a:alphaModFix/>
            </a:blip>
            <a:srcRect b="0" l="0" r="0" t="0"/>
            <a:stretch/>
          </p:blipFill>
          <p:spPr>
            <a:xfrm>
              <a:off x="9352010" y="2859102"/>
              <a:ext cx="1320564" cy="693255"/>
            </a:xfrm>
            <a:prstGeom prst="rect">
              <a:avLst/>
            </a:prstGeom>
            <a:noFill/>
            <a:ln>
              <a:noFill/>
            </a:ln>
          </p:spPr>
        </p:pic>
        <p:cxnSp>
          <p:nvCxnSpPr>
            <p:cNvPr id="527" name="Google Shape;527;p58"/>
            <p:cNvCxnSpPr/>
            <p:nvPr/>
          </p:nvCxnSpPr>
          <p:spPr>
            <a:xfrm>
              <a:off x="7345071" y="1736645"/>
              <a:ext cx="2351100" cy="1204200"/>
            </a:xfrm>
            <a:prstGeom prst="straightConnector1">
              <a:avLst/>
            </a:prstGeom>
            <a:noFill/>
            <a:ln cap="flat" cmpd="sng" w="36000">
              <a:solidFill>
                <a:srgbClr val="4D4948"/>
              </a:solidFill>
              <a:prstDash val="solid"/>
              <a:round/>
              <a:headEnd len="med" w="med" type="stealth"/>
              <a:tailEnd len="med" w="med" type="stealth"/>
            </a:ln>
          </p:spPr>
        </p:cxnSp>
        <p:cxnSp>
          <p:nvCxnSpPr>
            <p:cNvPr id="528" name="Google Shape;528;p58"/>
            <p:cNvCxnSpPr/>
            <p:nvPr/>
          </p:nvCxnSpPr>
          <p:spPr>
            <a:xfrm>
              <a:off x="2184374" y="3456885"/>
              <a:ext cx="7167600" cy="0"/>
            </a:xfrm>
            <a:prstGeom prst="straightConnector1">
              <a:avLst/>
            </a:prstGeom>
            <a:noFill/>
            <a:ln cap="flat" cmpd="sng" w="36000">
              <a:solidFill>
                <a:srgbClr val="4D4948"/>
              </a:solidFill>
              <a:prstDash val="solid"/>
              <a:round/>
              <a:headEnd len="med" w="med" type="stealth"/>
              <a:tailEnd len="med" w="med" type="stealth"/>
            </a:ln>
          </p:spPr>
        </p:cxnSp>
        <p:cxnSp>
          <p:nvCxnSpPr>
            <p:cNvPr id="529" name="Google Shape;529;p58"/>
            <p:cNvCxnSpPr/>
            <p:nvPr/>
          </p:nvCxnSpPr>
          <p:spPr>
            <a:xfrm flipH="1" rot="10800000">
              <a:off x="2094348" y="1679272"/>
              <a:ext cx="3358500" cy="1204200"/>
            </a:xfrm>
            <a:prstGeom prst="straightConnector1">
              <a:avLst/>
            </a:prstGeom>
            <a:noFill/>
            <a:ln cap="flat" cmpd="sng" w="36000">
              <a:solidFill>
                <a:srgbClr val="4D4948"/>
              </a:solidFill>
              <a:prstDash val="solid"/>
              <a:round/>
              <a:headEnd len="med" w="med" type="stealth"/>
              <a:tailEnd len="med" w="med" type="stealth"/>
            </a:ln>
          </p:spPr>
        </p:cxnSp>
        <p:pic>
          <p:nvPicPr>
            <p:cNvPr id="530" name="Google Shape;530;p58"/>
            <p:cNvPicPr preferRelativeResize="0"/>
            <p:nvPr/>
          </p:nvPicPr>
          <p:blipFill rotWithShape="1">
            <a:blip r:embed="rId6">
              <a:alphaModFix/>
            </a:blip>
            <a:srcRect b="0" l="0" r="0" t="0"/>
            <a:stretch/>
          </p:blipFill>
          <p:spPr>
            <a:xfrm>
              <a:off x="1209575" y="1736645"/>
              <a:ext cx="1107256" cy="508044"/>
            </a:xfrm>
            <a:prstGeom prst="rect">
              <a:avLst/>
            </a:prstGeom>
            <a:noFill/>
            <a:ln>
              <a:noFill/>
            </a:ln>
          </p:spPr>
        </p:pic>
        <p:pic>
          <p:nvPicPr>
            <p:cNvPr id="531" name="Google Shape;531;p58"/>
            <p:cNvPicPr preferRelativeResize="0"/>
            <p:nvPr/>
          </p:nvPicPr>
          <p:blipFill rotWithShape="1">
            <a:blip r:embed="rId7">
              <a:alphaModFix/>
            </a:blip>
            <a:srcRect b="0" l="0" r="0" t="0"/>
            <a:stretch/>
          </p:blipFill>
          <p:spPr>
            <a:xfrm>
              <a:off x="4882495" y="571725"/>
              <a:ext cx="1563978" cy="410564"/>
            </a:xfrm>
            <a:prstGeom prst="rect">
              <a:avLst/>
            </a:prstGeom>
            <a:noFill/>
            <a:ln>
              <a:noFill/>
            </a:ln>
          </p:spPr>
        </p:pic>
        <p:cxnSp>
          <p:nvCxnSpPr>
            <p:cNvPr id="532" name="Google Shape;532;p58"/>
            <p:cNvCxnSpPr/>
            <p:nvPr/>
          </p:nvCxnSpPr>
          <p:spPr>
            <a:xfrm flipH="1" rot="10800000">
              <a:off x="2241715" y="952486"/>
              <a:ext cx="2469300" cy="841500"/>
            </a:xfrm>
            <a:prstGeom prst="straightConnector1">
              <a:avLst/>
            </a:prstGeom>
            <a:noFill/>
            <a:ln cap="flat" cmpd="sng" w="9525">
              <a:solidFill>
                <a:srgbClr val="4D4948"/>
              </a:solidFill>
              <a:prstDash val="dashDot"/>
              <a:round/>
              <a:headEnd len="sm" w="sm" type="none"/>
              <a:tailEnd len="med" w="med" type="stealth"/>
            </a:ln>
          </p:spPr>
        </p:cxnSp>
        <p:cxnSp>
          <p:nvCxnSpPr>
            <p:cNvPr id="533" name="Google Shape;533;p58"/>
            <p:cNvCxnSpPr/>
            <p:nvPr/>
          </p:nvCxnSpPr>
          <p:spPr>
            <a:xfrm rot="10800000">
              <a:off x="1725645" y="2310089"/>
              <a:ext cx="0" cy="458700"/>
            </a:xfrm>
            <a:prstGeom prst="straightConnector1">
              <a:avLst/>
            </a:prstGeom>
            <a:noFill/>
            <a:ln cap="flat" cmpd="sng" w="36000">
              <a:solidFill>
                <a:srgbClr val="4D4948"/>
              </a:solidFill>
              <a:prstDash val="solid"/>
              <a:round/>
              <a:headEnd len="med" w="med" type="stealth"/>
              <a:tailEnd len="med" w="med" type="stealth"/>
            </a:ln>
          </p:spPr>
        </p:cxnSp>
        <p:cxnSp>
          <p:nvCxnSpPr>
            <p:cNvPr id="534" name="Google Shape;534;p58"/>
            <p:cNvCxnSpPr/>
            <p:nvPr/>
          </p:nvCxnSpPr>
          <p:spPr>
            <a:xfrm rot="10800000">
              <a:off x="5952550" y="884000"/>
              <a:ext cx="0" cy="579000"/>
            </a:xfrm>
            <a:prstGeom prst="straightConnector1">
              <a:avLst/>
            </a:prstGeom>
            <a:noFill/>
            <a:ln cap="flat" cmpd="sng" w="36000">
              <a:solidFill>
                <a:srgbClr val="4D4948"/>
              </a:solidFill>
              <a:prstDash val="solid"/>
              <a:round/>
              <a:headEnd len="med" w="med" type="stealth"/>
              <a:tailEnd len="med" w="med" type="stealth"/>
            </a:ln>
          </p:spPr>
        </p:cxnSp>
        <p:sp>
          <p:nvSpPr>
            <p:cNvPr id="535" name="Google Shape;535;p58"/>
            <p:cNvSpPr txBox="1"/>
            <p:nvPr/>
          </p:nvSpPr>
          <p:spPr>
            <a:xfrm>
              <a:off x="2956175" y="1044793"/>
              <a:ext cx="732900" cy="3834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FF0000"/>
                </a:buClr>
                <a:buSzPts val="1900"/>
                <a:buFont typeface="Arial"/>
                <a:buNone/>
              </a:pPr>
              <a:r>
                <a:rPr b="1" i="0" lang="en-US" sz="1900" u="none" cap="none" strike="noStrike">
                  <a:solidFill>
                    <a:srgbClr val="FF0000"/>
                  </a:solidFill>
                  <a:latin typeface="Arial"/>
                  <a:ea typeface="Arial"/>
                  <a:cs typeface="Arial"/>
                  <a:sym typeface="Arial"/>
                </a:rPr>
                <a:t>2017</a:t>
              </a:r>
              <a:endParaRPr sz="1500"/>
            </a:p>
          </p:txBody>
        </p:sp>
      </p:grpSp>
      <p:pic>
        <p:nvPicPr>
          <p:cNvPr id="536" name="Google Shape;536;p58"/>
          <p:cNvPicPr preferRelativeResize="0"/>
          <p:nvPr/>
        </p:nvPicPr>
        <p:blipFill>
          <a:blip r:embed="rId8">
            <a:alphaModFix/>
          </a:blip>
          <a:stretch>
            <a:fillRect/>
          </a:stretch>
        </p:blipFill>
        <p:spPr>
          <a:xfrm>
            <a:off x="5767865" y="2295296"/>
            <a:ext cx="1618176" cy="466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9"/>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sz="2700"/>
              <a:t>Multiple repositories with a similar data type - Proteomics</a:t>
            </a:r>
            <a:endParaRPr/>
          </a:p>
        </p:txBody>
      </p:sp>
      <p:sp>
        <p:nvSpPr>
          <p:cNvPr id="542" name="Google Shape;542;p59"/>
          <p:cNvSpPr txBox="1"/>
          <p:nvPr/>
        </p:nvSpPr>
        <p:spPr>
          <a:xfrm>
            <a:off x="6633425" y="6519307"/>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Thank you to Alexander Botzki for original slide material</a:t>
            </a:r>
            <a:endParaRPr sz="1000">
              <a:latin typeface="Montserrat"/>
              <a:ea typeface="Montserrat"/>
              <a:cs typeface="Montserrat"/>
              <a:sym typeface="Montserrat"/>
            </a:endParaRPr>
          </a:p>
        </p:txBody>
      </p:sp>
      <p:pic>
        <p:nvPicPr>
          <p:cNvPr id="543" name="Google Shape;543;p59"/>
          <p:cNvPicPr preferRelativeResize="0"/>
          <p:nvPr/>
        </p:nvPicPr>
        <p:blipFill rotWithShape="1">
          <a:blip r:embed="rId3">
            <a:alphaModFix/>
          </a:blip>
          <a:srcRect b="0" l="0" r="0" t="0"/>
          <a:stretch/>
        </p:blipFill>
        <p:spPr>
          <a:xfrm>
            <a:off x="2267291" y="2419920"/>
            <a:ext cx="8055382" cy="4333578"/>
          </a:xfrm>
          <a:prstGeom prst="rect">
            <a:avLst/>
          </a:prstGeom>
          <a:noFill/>
          <a:ln>
            <a:noFill/>
          </a:ln>
        </p:spPr>
      </p:pic>
      <p:pic>
        <p:nvPicPr>
          <p:cNvPr id="544" name="Google Shape;544;p59"/>
          <p:cNvPicPr preferRelativeResize="0"/>
          <p:nvPr/>
        </p:nvPicPr>
        <p:blipFill rotWithShape="1">
          <a:blip r:embed="rId4">
            <a:alphaModFix/>
          </a:blip>
          <a:srcRect b="0" l="0" r="0" t="0"/>
          <a:stretch/>
        </p:blipFill>
        <p:spPr>
          <a:xfrm>
            <a:off x="5474001" y="2077222"/>
            <a:ext cx="2633849" cy="411838"/>
          </a:xfrm>
          <a:prstGeom prst="rect">
            <a:avLst/>
          </a:prstGeom>
          <a:noFill/>
          <a:ln>
            <a:noFill/>
          </a:ln>
        </p:spPr>
      </p:pic>
      <p:pic>
        <p:nvPicPr>
          <p:cNvPr id="545" name="Google Shape;545;p59"/>
          <p:cNvPicPr preferRelativeResize="0"/>
          <p:nvPr/>
        </p:nvPicPr>
        <p:blipFill rotWithShape="1">
          <a:blip r:embed="rId5">
            <a:alphaModFix/>
          </a:blip>
          <a:srcRect b="0" l="0" r="0" t="0"/>
          <a:stretch/>
        </p:blipFill>
        <p:spPr>
          <a:xfrm>
            <a:off x="6366217" y="1568410"/>
            <a:ext cx="903590" cy="389091"/>
          </a:xfrm>
          <a:prstGeom prst="rect">
            <a:avLst/>
          </a:prstGeom>
          <a:noFill/>
          <a:ln>
            <a:noFill/>
          </a:ln>
        </p:spPr>
      </p:pic>
      <p:pic>
        <p:nvPicPr>
          <p:cNvPr id="546" name="Google Shape;546;p59"/>
          <p:cNvPicPr preferRelativeResize="0"/>
          <p:nvPr/>
        </p:nvPicPr>
        <p:blipFill rotWithShape="1">
          <a:blip r:embed="rId6">
            <a:alphaModFix/>
          </a:blip>
          <a:srcRect b="0" l="0" r="0" t="0"/>
          <a:stretch/>
        </p:blipFill>
        <p:spPr>
          <a:xfrm>
            <a:off x="5735590" y="1508550"/>
            <a:ext cx="696172" cy="508812"/>
          </a:xfrm>
          <a:prstGeom prst="rect">
            <a:avLst/>
          </a:prstGeom>
          <a:noFill/>
          <a:ln>
            <a:noFill/>
          </a:ln>
        </p:spPr>
      </p:pic>
      <p:pic>
        <p:nvPicPr>
          <p:cNvPr id="547" name="Google Shape;547;p59"/>
          <p:cNvPicPr preferRelativeResize="0"/>
          <p:nvPr/>
        </p:nvPicPr>
        <p:blipFill rotWithShape="1">
          <a:blip r:embed="rId7">
            <a:alphaModFix/>
          </a:blip>
          <a:srcRect b="0" l="0" r="0" t="0"/>
          <a:stretch/>
        </p:blipFill>
        <p:spPr>
          <a:xfrm>
            <a:off x="1831808" y="4292049"/>
            <a:ext cx="1247785" cy="568073"/>
          </a:xfrm>
          <a:prstGeom prst="rect">
            <a:avLst/>
          </a:prstGeom>
          <a:noFill/>
          <a:ln>
            <a:noFill/>
          </a:ln>
        </p:spPr>
      </p:pic>
      <p:pic>
        <p:nvPicPr>
          <p:cNvPr id="548" name="Google Shape;548;p59"/>
          <p:cNvPicPr preferRelativeResize="0"/>
          <p:nvPr/>
        </p:nvPicPr>
        <p:blipFill rotWithShape="1">
          <a:blip r:embed="rId8">
            <a:alphaModFix/>
          </a:blip>
          <a:srcRect b="0" l="0" r="0" t="0"/>
          <a:stretch/>
        </p:blipFill>
        <p:spPr>
          <a:xfrm>
            <a:off x="1423861" y="3513867"/>
            <a:ext cx="1536011" cy="538143"/>
          </a:xfrm>
          <a:prstGeom prst="rect">
            <a:avLst/>
          </a:prstGeom>
          <a:noFill/>
          <a:ln>
            <a:noFill/>
          </a:ln>
        </p:spPr>
      </p:pic>
      <p:pic>
        <p:nvPicPr>
          <p:cNvPr id="549" name="Google Shape;549;p59"/>
          <p:cNvPicPr preferRelativeResize="0"/>
          <p:nvPr/>
        </p:nvPicPr>
        <p:blipFill rotWithShape="1">
          <a:blip r:embed="rId9">
            <a:alphaModFix/>
          </a:blip>
          <a:srcRect b="0" l="0" r="0" t="0"/>
          <a:stretch/>
        </p:blipFill>
        <p:spPr>
          <a:xfrm>
            <a:off x="7449386" y="4890651"/>
            <a:ext cx="1137343" cy="460026"/>
          </a:xfrm>
          <a:prstGeom prst="rect">
            <a:avLst/>
          </a:prstGeom>
          <a:noFill/>
          <a:ln>
            <a:noFill/>
          </a:ln>
        </p:spPr>
      </p:pic>
      <p:pic>
        <p:nvPicPr>
          <p:cNvPr id="550" name="Google Shape;550;p59"/>
          <p:cNvPicPr preferRelativeResize="0"/>
          <p:nvPr/>
        </p:nvPicPr>
        <p:blipFill rotWithShape="1">
          <a:blip r:embed="rId10">
            <a:alphaModFix/>
          </a:blip>
          <a:srcRect b="0" l="0" r="0" t="0"/>
          <a:stretch/>
        </p:blipFill>
        <p:spPr>
          <a:xfrm>
            <a:off x="9724074" y="3513867"/>
            <a:ext cx="438775" cy="438776"/>
          </a:xfrm>
          <a:prstGeom prst="rect">
            <a:avLst/>
          </a:prstGeom>
          <a:noFill/>
          <a:ln>
            <a:noFill/>
          </a:ln>
        </p:spPr>
      </p:pic>
      <p:pic>
        <p:nvPicPr>
          <p:cNvPr id="551" name="Google Shape;551;p59"/>
          <p:cNvPicPr preferRelativeResize="0"/>
          <p:nvPr/>
        </p:nvPicPr>
        <p:blipFill rotWithShape="1">
          <a:blip r:embed="rId11">
            <a:alphaModFix/>
          </a:blip>
          <a:srcRect b="0" l="0" r="0" t="0"/>
          <a:stretch/>
        </p:blipFill>
        <p:spPr>
          <a:xfrm>
            <a:off x="1364300" y="2256802"/>
            <a:ext cx="1176552" cy="728498"/>
          </a:xfrm>
          <a:prstGeom prst="rect">
            <a:avLst/>
          </a:prstGeom>
          <a:noFill/>
          <a:ln>
            <a:noFill/>
          </a:ln>
        </p:spPr>
      </p:pic>
      <p:cxnSp>
        <p:nvCxnSpPr>
          <p:cNvPr id="552" name="Google Shape;552;p59"/>
          <p:cNvCxnSpPr/>
          <p:nvPr/>
        </p:nvCxnSpPr>
        <p:spPr>
          <a:xfrm rot="10800000">
            <a:off x="9544514" y="3753307"/>
            <a:ext cx="119700" cy="0"/>
          </a:xfrm>
          <a:prstGeom prst="straightConnector1">
            <a:avLst/>
          </a:prstGeom>
          <a:noFill/>
          <a:ln cap="flat" cmpd="sng" w="36000">
            <a:solidFill>
              <a:srgbClr val="4D4948"/>
            </a:solidFill>
            <a:prstDash val="solid"/>
            <a:round/>
            <a:headEnd len="sm" w="sm" type="none"/>
            <a:tailEnd len="sm" w="sm" type="none"/>
          </a:ln>
        </p:spPr>
      </p:cxnSp>
      <p:pic>
        <p:nvPicPr>
          <p:cNvPr id="553" name="Google Shape;553;p59"/>
          <p:cNvPicPr preferRelativeResize="0"/>
          <p:nvPr/>
        </p:nvPicPr>
        <p:blipFill rotWithShape="1">
          <a:blip r:embed="rId12">
            <a:alphaModFix/>
          </a:blip>
          <a:srcRect b="0" l="0" r="0" t="0"/>
          <a:stretch/>
        </p:blipFill>
        <p:spPr>
          <a:xfrm>
            <a:off x="5224384" y="6147716"/>
            <a:ext cx="2225004" cy="538143"/>
          </a:xfrm>
          <a:prstGeom prst="rect">
            <a:avLst/>
          </a:prstGeom>
          <a:noFill/>
          <a:ln>
            <a:noFill/>
          </a:ln>
        </p:spPr>
      </p:pic>
      <p:cxnSp>
        <p:nvCxnSpPr>
          <p:cNvPr id="554" name="Google Shape;554;p59"/>
          <p:cNvCxnSpPr/>
          <p:nvPr/>
        </p:nvCxnSpPr>
        <p:spPr>
          <a:xfrm>
            <a:off x="2540852" y="2615963"/>
            <a:ext cx="3292200" cy="3471900"/>
          </a:xfrm>
          <a:prstGeom prst="straightConnector1">
            <a:avLst/>
          </a:prstGeom>
          <a:noFill/>
          <a:ln cap="flat" cmpd="sng" w="36000">
            <a:solidFill>
              <a:srgbClr val="4D4948"/>
            </a:solidFill>
            <a:prstDash val="dashDot"/>
            <a:round/>
            <a:headEnd len="sm" w="sm" type="none"/>
            <a:tailEnd len="med" w="med" type="stealth"/>
          </a:ln>
        </p:spPr>
      </p:cxnSp>
      <p:cxnSp>
        <p:nvCxnSpPr>
          <p:cNvPr id="555" name="Google Shape;555;p59"/>
          <p:cNvCxnSpPr/>
          <p:nvPr/>
        </p:nvCxnSpPr>
        <p:spPr>
          <a:xfrm>
            <a:off x="2959873" y="3873028"/>
            <a:ext cx="2873400" cy="2214900"/>
          </a:xfrm>
          <a:prstGeom prst="straightConnector1">
            <a:avLst/>
          </a:prstGeom>
          <a:noFill/>
          <a:ln cap="flat" cmpd="sng" w="36000">
            <a:solidFill>
              <a:srgbClr val="4D4948"/>
            </a:solidFill>
            <a:prstDash val="dashDot"/>
            <a:round/>
            <a:headEnd len="sm" w="sm" type="none"/>
            <a:tailEnd len="med" w="med" type="stealth"/>
          </a:ln>
        </p:spPr>
      </p:cxnSp>
      <p:cxnSp>
        <p:nvCxnSpPr>
          <p:cNvPr id="556" name="Google Shape;556;p59"/>
          <p:cNvCxnSpPr/>
          <p:nvPr/>
        </p:nvCxnSpPr>
        <p:spPr>
          <a:xfrm>
            <a:off x="3079594" y="4651210"/>
            <a:ext cx="2753400" cy="1436700"/>
          </a:xfrm>
          <a:prstGeom prst="straightConnector1">
            <a:avLst/>
          </a:prstGeom>
          <a:noFill/>
          <a:ln cap="flat" cmpd="sng" w="36000">
            <a:solidFill>
              <a:srgbClr val="4D4948"/>
            </a:solidFill>
            <a:prstDash val="dashDot"/>
            <a:round/>
            <a:headEnd len="sm" w="sm" type="none"/>
            <a:tailEnd len="med" w="med" type="stealth"/>
          </a:ln>
        </p:spPr>
      </p:cxnSp>
      <p:cxnSp>
        <p:nvCxnSpPr>
          <p:cNvPr id="557" name="Google Shape;557;p59"/>
          <p:cNvCxnSpPr/>
          <p:nvPr/>
        </p:nvCxnSpPr>
        <p:spPr>
          <a:xfrm flipH="1">
            <a:off x="5833244" y="2489060"/>
            <a:ext cx="478800" cy="3598800"/>
          </a:xfrm>
          <a:prstGeom prst="straightConnector1">
            <a:avLst/>
          </a:prstGeom>
          <a:noFill/>
          <a:ln cap="flat" cmpd="sng" w="36000">
            <a:solidFill>
              <a:srgbClr val="4D4948"/>
            </a:solidFill>
            <a:prstDash val="dashDot"/>
            <a:round/>
            <a:headEnd len="sm" w="sm" type="none"/>
            <a:tailEnd len="med" w="med" type="stealth"/>
          </a:ln>
        </p:spPr>
      </p:cxnSp>
      <p:cxnSp>
        <p:nvCxnSpPr>
          <p:cNvPr id="558" name="Google Shape;558;p59"/>
          <p:cNvCxnSpPr/>
          <p:nvPr/>
        </p:nvCxnSpPr>
        <p:spPr>
          <a:xfrm flipH="1">
            <a:off x="5833286" y="5350677"/>
            <a:ext cx="1616100" cy="737400"/>
          </a:xfrm>
          <a:prstGeom prst="straightConnector1">
            <a:avLst/>
          </a:prstGeom>
          <a:noFill/>
          <a:ln cap="flat" cmpd="sng" w="36000">
            <a:solidFill>
              <a:srgbClr val="4D4948"/>
            </a:solidFill>
            <a:prstDash val="dashDot"/>
            <a:round/>
            <a:headEnd len="sm" w="sm" type="none"/>
            <a:tailEnd len="med" w="med" type="stealth"/>
          </a:ln>
        </p:spPr>
      </p:cxnSp>
      <p:cxnSp>
        <p:nvCxnSpPr>
          <p:cNvPr id="559" name="Google Shape;559;p59"/>
          <p:cNvCxnSpPr/>
          <p:nvPr/>
        </p:nvCxnSpPr>
        <p:spPr>
          <a:xfrm flipH="1">
            <a:off x="5833234" y="3952642"/>
            <a:ext cx="3950700" cy="2135400"/>
          </a:xfrm>
          <a:prstGeom prst="straightConnector1">
            <a:avLst/>
          </a:prstGeom>
          <a:noFill/>
          <a:ln cap="flat" cmpd="sng" w="36000">
            <a:solidFill>
              <a:srgbClr val="4D4948"/>
            </a:solidFill>
            <a:prstDash val="dashDot"/>
            <a:round/>
            <a:headEnd len="sm" w="sm" type="none"/>
            <a:tailEnd len="med" w="med" type="stealth"/>
          </a:ln>
        </p:spPr>
      </p:cxnSp>
      <p:sp>
        <p:nvSpPr>
          <p:cNvPr id="560" name="Google Shape;560;p59"/>
          <p:cNvSpPr txBox="1"/>
          <p:nvPr/>
        </p:nvSpPr>
        <p:spPr>
          <a:xfrm>
            <a:off x="1241986" y="6599244"/>
            <a:ext cx="5275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https://doi.org/10.1093/nar/gkz984</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0"/>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sz="2700">
                <a:solidFill>
                  <a:srgbClr val="000000"/>
                </a:solidFill>
              </a:rPr>
              <a:t>Multiple repositories with a similar data type - Metabolomics</a:t>
            </a:r>
            <a:endParaRPr/>
          </a:p>
        </p:txBody>
      </p:sp>
      <p:pic>
        <p:nvPicPr>
          <p:cNvPr id="566" name="Google Shape;566;p60"/>
          <p:cNvPicPr preferRelativeResize="0"/>
          <p:nvPr/>
        </p:nvPicPr>
        <p:blipFill>
          <a:blip r:embed="rId3">
            <a:alphaModFix/>
          </a:blip>
          <a:stretch>
            <a:fillRect/>
          </a:stretch>
        </p:blipFill>
        <p:spPr>
          <a:xfrm>
            <a:off x="1862138" y="1367238"/>
            <a:ext cx="8467725" cy="2676525"/>
          </a:xfrm>
          <a:prstGeom prst="rect">
            <a:avLst/>
          </a:prstGeom>
          <a:noFill/>
          <a:ln>
            <a:noFill/>
          </a:ln>
          <a:effectLst>
            <a:outerShdw blurRad="57150" rotWithShape="0" algn="bl" dir="5400000" dist="19050">
              <a:srgbClr val="000000">
                <a:alpha val="50000"/>
              </a:srgbClr>
            </a:outerShdw>
          </a:effectLst>
        </p:spPr>
      </p:pic>
      <p:sp>
        <p:nvSpPr>
          <p:cNvPr id="567" name="Google Shape;567;p60"/>
          <p:cNvSpPr txBox="1"/>
          <p:nvPr/>
        </p:nvSpPr>
        <p:spPr>
          <a:xfrm>
            <a:off x="4829645" y="4010785"/>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http://www.metabolomexchange.org/</a:t>
            </a:r>
            <a:endParaRPr sz="1000">
              <a:latin typeface="Montserrat"/>
              <a:ea typeface="Montserrat"/>
              <a:cs typeface="Montserrat"/>
              <a:sym typeface="Montserrat"/>
            </a:endParaRPr>
          </a:p>
        </p:txBody>
      </p:sp>
      <p:sp>
        <p:nvSpPr>
          <p:cNvPr id="568" name="Google Shape;568;p60"/>
          <p:cNvSpPr txBox="1"/>
          <p:nvPr>
            <p:ph idx="1" type="body"/>
          </p:nvPr>
        </p:nvSpPr>
        <p:spPr>
          <a:xfrm>
            <a:off x="3272700" y="4603050"/>
            <a:ext cx="5646600" cy="67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Similar initiatives are being built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1"/>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sz="2700">
                <a:solidFill>
                  <a:srgbClr val="000000"/>
                </a:solidFill>
              </a:rPr>
              <a:t>Multiple repositories with a similar data type - multi-omics</a:t>
            </a:r>
            <a:endParaRPr/>
          </a:p>
        </p:txBody>
      </p:sp>
      <p:sp>
        <p:nvSpPr>
          <p:cNvPr id="574" name="Google Shape;574;p61"/>
          <p:cNvSpPr txBox="1"/>
          <p:nvPr/>
        </p:nvSpPr>
        <p:spPr>
          <a:xfrm>
            <a:off x="6576969" y="6430728"/>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https://www.omicsdi.org/</a:t>
            </a:r>
            <a:endParaRPr sz="1000">
              <a:latin typeface="Montserrat"/>
              <a:ea typeface="Montserrat"/>
              <a:cs typeface="Montserrat"/>
              <a:sym typeface="Montserrat"/>
            </a:endParaRPr>
          </a:p>
        </p:txBody>
      </p:sp>
      <p:sp>
        <p:nvSpPr>
          <p:cNvPr id="575" name="Google Shape;575;p61"/>
          <p:cNvSpPr txBox="1"/>
          <p:nvPr>
            <p:ph idx="1" type="body"/>
          </p:nvPr>
        </p:nvSpPr>
        <p:spPr>
          <a:xfrm>
            <a:off x="164700" y="3042450"/>
            <a:ext cx="2179200" cy="89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25 Resources</a:t>
            </a:r>
            <a:endParaRPr/>
          </a:p>
          <a:p>
            <a:pPr indent="0" lvl="0" marL="0" marR="0" rtl="0" algn="ctr">
              <a:lnSpc>
                <a:spcPct val="100000"/>
              </a:lnSpc>
              <a:spcBef>
                <a:spcPts val="0"/>
              </a:spcBef>
              <a:spcAft>
                <a:spcPts val="0"/>
              </a:spcAft>
              <a:buNone/>
            </a:pPr>
            <a:r>
              <a:rPr lang="en-US"/>
              <a:t>&gt;3M Datasets</a:t>
            </a:r>
            <a:endParaRPr/>
          </a:p>
          <a:p>
            <a:pPr indent="0" lvl="0" marL="0" marR="0" rtl="0" algn="ctr">
              <a:lnSpc>
                <a:spcPct val="100000"/>
              </a:lnSpc>
              <a:spcBef>
                <a:spcPts val="0"/>
              </a:spcBef>
              <a:spcAft>
                <a:spcPts val="0"/>
              </a:spcAft>
              <a:buNone/>
            </a:pPr>
            <a:r>
              <a:rPr lang="en-US"/>
              <a:t>4 Continents</a:t>
            </a:r>
            <a:endParaRPr/>
          </a:p>
        </p:txBody>
      </p:sp>
      <p:sp>
        <p:nvSpPr>
          <p:cNvPr id="576" name="Google Shape;576;p61"/>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The Omics Discovery Index - OmicsDI</a:t>
            </a:r>
            <a:endParaRPr/>
          </a:p>
        </p:txBody>
      </p:sp>
      <p:pic>
        <p:nvPicPr>
          <p:cNvPr id="577" name="Google Shape;577;p61"/>
          <p:cNvPicPr preferRelativeResize="0"/>
          <p:nvPr/>
        </p:nvPicPr>
        <p:blipFill>
          <a:blip r:embed="rId3">
            <a:alphaModFix/>
          </a:blip>
          <a:stretch>
            <a:fillRect/>
          </a:stretch>
        </p:blipFill>
        <p:spPr>
          <a:xfrm>
            <a:off x="2607061" y="1778423"/>
            <a:ext cx="9506977" cy="4700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2"/>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sz="2700">
                <a:solidFill>
                  <a:srgbClr val="000000"/>
                </a:solidFill>
              </a:rPr>
              <a:t>Multiple repositories with a similar data type - multi-omics</a:t>
            </a:r>
            <a:endParaRPr/>
          </a:p>
        </p:txBody>
      </p:sp>
      <p:sp>
        <p:nvSpPr>
          <p:cNvPr id="583" name="Google Shape;583;p62"/>
          <p:cNvSpPr txBox="1"/>
          <p:nvPr/>
        </p:nvSpPr>
        <p:spPr>
          <a:xfrm>
            <a:off x="6587159" y="6471489"/>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https://www.omicsdi.org/</a:t>
            </a:r>
            <a:endParaRPr sz="1000">
              <a:latin typeface="Montserrat"/>
              <a:ea typeface="Montserrat"/>
              <a:cs typeface="Montserrat"/>
              <a:sym typeface="Montserrat"/>
            </a:endParaRPr>
          </a:p>
        </p:txBody>
      </p:sp>
      <p:sp>
        <p:nvSpPr>
          <p:cNvPr id="584" name="Google Shape;584;p62"/>
          <p:cNvSpPr txBox="1"/>
          <p:nvPr>
            <p:ph idx="1" type="body"/>
          </p:nvPr>
        </p:nvSpPr>
        <p:spPr>
          <a:xfrm>
            <a:off x="32680" y="3042450"/>
            <a:ext cx="2668200" cy="144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Indexing metadata</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lang="en-US"/>
              <a:t>The richer the metadata, the easier it is to find a dataset</a:t>
            </a:r>
            <a:endParaRPr/>
          </a:p>
        </p:txBody>
      </p:sp>
      <p:sp>
        <p:nvSpPr>
          <p:cNvPr id="585" name="Google Shape;585;p62"/>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The Omics Discovery Index - OmicsDI</a:t>
            </a:r>
            <a:endParaRPr/>
          </a:p>
        </p:txBody>
      </p:sp>
      <p:pic>
        <p:nvPicPr>
          <p:cNvPr id="586" name="Google Shape;586;p62"/>
          <p:cNvPicPr preferRelativeResize="0"/>
          <p:nvPr/>
        </p:nvPicPr>
        <p:blipFill>
          <a:blip r:embed="rId3">
            <a:alphaModFix/>
          </a:blip>
          <a:stretch>
            <a:fillRect/>
          </a:stretch>
        </p:blipFill>
        <p:spPr>
          <a:xfrm>
            <a:off x="2730975" y="1764775"/>
            <a:ext cx="9307274" cy="4751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3"/>
          <p:cNvSpPr txBox="1"/>
          <p:nvPr>
            <p:ph idx="1" type="body"/>
          </p:nvPr>
        </p:nvSpPr>
        <p:spPr>
          <a:xfrm>
            <a:off x="846049" y="1986325"/>
            <a:ext cx="110073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a:p>
            <a:pPr indent="-317500" lvl="0" marL="457200" marR="0" rtl="0" algn="l">
              <a:lnSpc>
                <a:spcPct val="100000"/>
              </a:lnSpc>
              <a:spcBef>
                <a:spcPts val="0"/>
              </a:spcBef>
              <a:spcAft>
                <a:spcPts val="0"/>
              </a:spcAft>
              <a:buSzPts val="1400"/>
              <a:buChar char="●"/>
            </a:pPr>
            <a:r>
              <a:rPr b="1" lang="en-US"/>
              <a:t>Is also generating proteomics data</a:t>
            </a:r>
            <a:endParaRPr b="1"/>
          </a:p>
          <a:p>
            <a:pPr indent="-317500" lvl="0" marL="457200" marR="0" rtl="0" algn="l">
              <a:lnSpc>
                <a:spcPct val="100000"/>
              </a:lnSpc>
              <a:spcBef>
                <a:spcPts val="0"/>
              </a:spcBef>
              <a:spcAft>
                <a:spcPts val="0"/>
              </a:spcAft>
              <a:buSzPts val="1400"/>
              <a:buChar char="●"/>
            </a:pPr>
            <a:r>
              <a:rPr b="1" lang="en-US"/>
              <a:t>Is also generating metabolomics data</a:t>
            </a:r>
            <a:endParaRPr b="1"/>
          </a:p>
          <a:p>
            <a:pPr indent="-317500" lvl="0" marL="457200" marR="0" rtl="0" algn="l">
              <a:lnSpc>
                <a:spcPct val="100000"/>
              </a:lnSpc>
              <a:spcBef>
                <a:spcPts val="0"/>
              </a:spcBef>
              <a:spcAft>
                <a:spcPts val="0"/>
              </a:spcAft>
              <a:buSzPts val="1400"/>
              <a:buChar char="●"/>
            </a:pPr>
            <a:r>
              <a:rPr b="1" lang="en-US"/>
              <a:t>Would really like that the datasets are recognized as belonging to the same project</a:t>
            </a:r>
            <a:endParaRPr b="1"/>
          </a:p>
        </p:txBody>
      </p:sp>
      <p:sp>
        <p:nvSpPr>
          <p:cNvPr id="592" name="Google Shape;592;p63"/>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multi-omics project</a:t>
            </a:r>
            <a:endParaRPr/>
          </a:p>
        </p:txBody>
      </p:sp>
      <p:sp>
        <p:nvSpPr>
          <p:cNvPr id="593" name="Google Shape;593;p63"/>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594" name="Google Shape;594;p63"/>
          <p:cNvPicPr preferRelativeResize="0"/>
          <p:nvPr/>
        </p:nvPicPr>
        <p:blipFill>
          <a:blip r:embed="rId3">
            <a:alphaModFix/>
          </a:blip>
          <a:stretch>
            <a:fillRect/>
          </a:stretch>
        </p:blipFill>
        <p:spPr>
          <a:xfrm>
            <a:off x="904424" y="1381026"/>
            <a:ext cx="542975" cy="542975"/>
          </a:xfrm>
          <a:prstGeom prst="rect">
            <a:avLst/>
          </a:prstGeom>
          <a:noFill/>
          <a:ln>
            <a:noFill/>
          </a:ln>
        </p:spPr>
      </p:pic>
      <p:sp>
        <p:nvSpPr>
          <p:cNvPr id="595" name="Google Shape;595;p63"/>
          <p:cNvSpPr txBox="1"/>
          <p:nvPr>
            <p:ph idx="1" type="body"/>
          </p:nvPr>
        </p:nvSpPr>
        <p:spPr>
          <a:xfrm>
            <a:off x="846050" y="5110525"/>
            <a:ext cx="11007300" cy="148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Identify</a:t>
            </a:r>
            <a:endParaRPr/>
          </a:p>
          <a:p>
            <a:pPr indent="-317500" lvl="0" marL="457200" marR="0" rtl="0" algn="l">
              <a:lnSpc>
                <a:spcPct val="100000"/>
              </a:lnSpc>
              <a:spcBef>
                <a:spcPts val="0"/>
              </a:spcBef>
              <a:spcAft>
                <a:spcPts val="0"/>
              </a:spcAft>
              <a:buSzPts val="1400"/>
              <a:buChar char="●"/>
            </a:pPr>
            <a:r>
              <a:rPr lang="en-US"/>
              <a:t>Suitable, domain specific, repositories</a:t>
            </a:r>
            <a:endParaRPr/>
          </a:p>
          <a:p>
            <a:pPr indent="-317500" lvl="0" marL="457200" marR="0" rtl="0" algn="l">
              <a:lnSpc>
                <a:spcPct val="100000"/>
              </a:lnSpc>
              <a:spcBef>
                <a:spcPts val="0"/>
              </a:spcBef>
              <a:spcAft>
                <a:spcPts val="0"/>
              </a:spcAft>
              <a:buSzPts val="1400"/>
              <a:buChar char="●"/>
            </a:pPr>
            <a:r>
              <a:rPr lang="en-US"/>
              <a:t>A strategy (repository) to help connect the datasets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4"/>
          <p:cNvSpPr/>
          <p:nvPr/>
        </p:nvSpPr>
        <p:spPr>
          <a:xfrm>
            <a:off x="9955825" y="5258150"/>
            <a:ext cx="16611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4"/>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Multi-omics</a:t>
            </a:r>
            <a:endParaRPr/>
          </a:p>
        </p:txBody>
      </p:sp>
      <p:pic>
        <p:nvPicPr>
          <p:cNvPr id="602" name="Google Shape;602;p64"/>
          <p:cNvPicPr preferRelativeResize="0"/>
          <p:nvPr/>
        </p:nvPicPr>
        <p:blipFill>
          <a:blip r:embed="rId3">
            <a:alphaModFix/>
          </a:blip>
          <a:stretch>
            <a:fillRect/>
          </a:stretch>
        </p:blipFill>
        <p:spPr>
          <a:xfrm>
            <a:off x="2212625" y="3644902"/>
            <a:ext cx="766011" cy="766000"/>
          </a:xfrm>
          <a:prstGeom prst="rect">
            <a:avLst/>
          </a:prstGeom>
          <a:noFill/>
          <a:ln>
            <a:noFill/>
          </a:ln>
        </p:spPr>
      </p:pic>
      <p:pic>
        <p:nvPicPr>
          <p:cNvPr id="603" name="Google Shape;603;p64"/>
          <p:cNvPicPr preferRelativeResize="0"/>
          <p:nvPr/>
        </p:nvPicPr>
        <p:blipFill>
          <a:blip r:embed="rId4">
            <a:alphaModFix/>
          </a:blip>
          <a:stretch>
            <a:fillRect/>
          </a:stretch>
        </p:blipFill>
        <p:spPr>
          <a:xfrm>
            <a:off x="4965944" y="1991027"/>
            <a:ext cx="766011" cy="766000"/>
          </a:xfrm>
          <a:prstGeom prst="rect">
            <a:avLst/>
          </a:prstGeom>
          <a:noFill/>
          <a:ln>
            <a:noFill/>
          </a:ln>
        </p:spPr>
      </p:pic>
      <p:pic>
        <p:nvPicPr>
          <p:cNvPr id="604" name="Google Shape;604;p64"/>
          <p:cNvPicPr preferRelativeResize="0"/>
          <p:nvPr/>
        </p:nvPicPr>
        <p:blipFill>
          <a:blip r:embed="rId5">
            <a:alphaModFix/>
          </a:blip>
          <a:stretch>
            <a:fillRect/>
          </a:stretch>
        </p:blipFill>
        <p:spPr>
          <a:xfrm>
            <a:off x="7677564" y="1991027"/>
            <a:ext cx="766011" cy="766000"/>
          </a:xfrm>
          <a:prstGeom prst="rect">
            <a:avLst/>
          </a:prstGeom>
          <a:noFill/>
          <a:ln>
            <a:noFill/>
          </a:ln>
        </p:spPr>
      </p:pic>
      <p:pic>
        <p:nvPicPr>
          <p:cNvPr id="605" name="Google Shape;605;p64"/>
          <p:cNvPicPr preferRelativeResize="0"/>
          <p:nvPr/>
        </p:nvPicPr>
        <p:blipFill>
          <a:blip r:embed="rId4">
            <a:alphaModFix/>
          </a:blip>
          <a:stretch>
            <a:fillRect/>
          </a:stretch>
        </p:blipFill>
        <p:spPr>
          <a:xfrm>
            <a:off x="4965944" y="3644902"/>
            <a:ext cx="766011" cy="766000"/>
          </a:xfrm>
          <a:prstGeom prst="rect">
            <a:avLst/>
          </a:prstGeom>
          <a:noFill/>
          <a:ln>
            <a:noFill/>
          </a:ln>
        </p:spPr>
      </p:pic>
      <p:pic>
        <p:nvPicPr>
          <p:cNvPr id="606" name="Google Shape;606;p64"/>
          <p:cNvPicPr preferRelativeResize="0"/>
          <p:nvPr/>
        </p:nvPicPr>
        <p:blipFill>
          <a:blip r:embed="rId4">
            <a:alphaModFix/>
          </a:blip>
          <a:stretch>
            <a:fillRect/>
          </a:stretch>
        </p:blipFill>
        <p:spPr>
          <a:xfrm>
            <a:off x="4965944" y="5496327"/>
            <a:ext cx="766011" cy="766000"/>
          </a:xfrm>
          <a:prstGeom prst="rect">
            <a:avLst/>
          </a:prstGeom>
          <a:noFill/>
          <a:ln>
            <a:noFill/>
          </a:ln>
        </p:spPr>
      </p:pic>
      <p:pic>
        <p:nvPicPr>
          <p:cNvPr id="607" name="Google Shape;607;p64"/>
          <p:cNvPicPr preferRelativeResize="0"/>
          <p:nvPr/>
        </p:nvPicPr>
        <p:blipFill>
          <a:blip r:embed="rId5">
            <a:alphaModFix/>
          </a:blip>
          <a:stretch>
            <a:fillRect/>
          </a:stretch>
        </p:blipFill>
        <p:spPr>
          <a:xfrm>
            <a:off x="7677564" y="3644902"/>
            <a:ext cx="766011" cy="766000"/>
          </a:xfrm>
          <a:prstGeom prst="rect">
            <a:avLst/>
          </a:prstGeom>
          <a:noFill/>
          <a:ln>
            <a:noFill/>
          </a:ln>
        </p:spPr>
      </p:pic>
      <p:pic>
        <p:nvPicPr>
          <p:cNvPr id="608" name="Google Shape;608;p64"/>
          <p:cNvPicPr preferRelativeResize="0"/>
          <p:nvPr/>
        </p:nvPicPr>
        <p:blipFill>
          <a:blip r:embed="rId5">
            <a:alphaModFix/>
          </a:blip>
          <a:stretch>
            <a:fillRect/>
          </a:stretch>
        </p:blipFill>
        <p:spPr>
          <a:xfrm>
            <a:off x="7677564" y="5492727"/>
            <a:ext cx="766011" cy="766000"/>
          </a:xfrm>
          <a:prstGeom prst="rect">
            <a:avLst/>
          </a:prstGeom>
          <a:noFill/>
          <a:ln>
            <a:noFill/>
          </a:ln>
        </p:spPr>
      </p:pic>
      <p:cxnSp>
        <p:nvCxnSpPr>
          <p:cNvPr id="609" name="Google Shape;609;p64"/>
          <p:cNvCxnSpPr>
            <a:endCxn id="603" idx="1"/>
          </p:cNvCxnSpPr>
          <p:nvPr/>
        </p:nvCxnSpPr>
        <p:spPr>
          <a:xfrm flipH="1" rot="10800000">
            <a:off x="2978744" y="2374027"/>
            <a:ext cx="1987200" cy="1653900"/>
          </a:xfrm>
          <a:prstGeom prst="straightConnector1">
            <a:avLst/>
          </a:prstGeom>
          <a:noFill/>
          <a:ln cap="flat" cmpd="sng" w="9525">
            <a:solidFill>
              <a:schemeClr val="dk2"/>
            </a:solidFill>
            <a:prstDash val="solid"/>
            <a:round/>
            <a:headEnd len="med" w="med" type="none"/>
            <a:tailEnd len="med" w="med" type="stealth"/>
          </a:ln>
        </p:spPr>
      </p:cxnSp>
      <p:cxnSp>
        <p:nvCxnSpPr>
          <p:cNvPr id="610" name="Google Shape;610;p64"/>
          <p:cNvCxnSpPr>
            <a:stCxn id="602" idx="3"/>
            <a:endCxn id="605" idx="1"/>
          </p:cNvCxnSpPr>
          <p:nvPr/>
        </p:nvCxnSpPr>
        <p:spPr>
          <a:xfrm>
            <a:off x="2978636" y="4027902"/>
            <a:ext cx="1987200" cy="0"/>
          </a:xfrm>
          <a:prstGeom prst="straightConnector1">
            <a:avLst/>
          </a:prstGeom>
          <a:noFill/>
          <a:ln cap="flat" cmpd="sng" w="9525">
            <a:solidFill>
              <a:schemeClr val="dk2"/>
            </a:solidFill>
            <a:prstDash val="solid"/>
            <a:round/>
            <a:headEnd len="med" w="med" type="none"/>
            <a:tailEnd len="med" w="med" type="stealth"/>
          </a:ln>
        </p:spPr>
      </p:cxnSp>
      <p:cxnSp>
        <p:nvCxnSpPr>
          <p:cNvPr id="611" name="Google Shape;611;p64"/>
          <p:cNvCxnSpPr>
            <a:stCxn id="602" idx="3"/>
            <a:endCxn id="606" idx="1"/>
          </p:cNvCxnSpPr>
          <p:nvPr/>
        </p:nvCxnSpPr>
        <p:spPr>
          <a:xfrm>
            <a:off x="2978636" y="4027902"/>
            <a:ext cx="1987200" cy="1851300"/>
          </a:xfrm>
          <a:prstGeom prst="straightConnector1">
            <a:avLst/>
          </a:prstGeom>
          <a:noFill/>
          <a:ln cap="flat" cmpd="sng" w="9525">
            <a:solidFill>
              <a:schemeClr val="dk2"/>
            </a:solidFill>
            <a:prstDash val="solid"/>
            <a:round/>
            <a:headEnd len="med" w="med" type="none"/>
            <a:tailEnd len="med" w="med" type="stealth"/>
          </a:ln>
        </p:spPr>
      </p:cxnSp>
      <p:cxnSp>
        <p:nvCxnSpPr>
          <p:cNvPr id="612" name="Google Shape;612;p64"/>
          <p:cNvCxnSpPr>
            <a:stCxn id="603" idx="3"/>
            <a:endCxn id="604" idx="1"/>
          </p:cNvCxnSpPr>
          <p:nvPr/>
        </p:nvCxnSpPr>
        <p:spPr>
          <a:xfrm>
            <a:off x="5731956" y="2374027"/>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613" name="Google Shape;613;p64"/>
          <p:cNvCxnSpPr>
            <a:stCxn id="605" idx="3"/>
            <a:endCxn id="607" idx="1"/>
          </p:cNvCxnSpPr>
          <p:nvPr/>
        </p:nvCxnSpPr>
        <p:spPr>
          <a:xfrm>
            <a:off x="5731956" y="4027902"/>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614" name="Google Shape;614;p64"/>
          <p:cNvCxnSpPr>
            <a:stCxn id="606" idx="3"/>
            <a:endCxn id="608" idx="1"/>
          </p:cNvCxnSpPr>
          <p:nvPr/>
        </p:nvCxnSpPr>
        <p:spPr>
          <a:xfrm flipH="1" rot="10800000">
            <a:off x="5731956" y="5875727"/>
            <a:ext cx="1945500" cy="36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5"/>
          <p:cNvSpPr/>
          <p:nvPr/>
        </p:nvSpPr>
        <p:spPr>
          <a:xfrm>
            <a:off x="9955825" y="5258150"/>
            <a:ext cx="16611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5"/>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Multi-omics</a:t>
            </a:r>
            <a:endParaRPr/>
          </a:p>
        </p:txBody>
      </p:sp>
      <p:pic>
        <p:nvPicPr>
          <p:cNvPr id="621" name="Google Shape;621;p65"/>
          <p:cNvPicPr preferRelativeResize="0"/>
          <p:nvPr/>
        </p:nvPicPr>
        <p:blipFill>
          <a:blip r:embed="rId3">
            <a:alphaModFix/>
          </a:blip>
          <a:stretch>
            <a:fillRect/>
          </a:stretch>
        </p:blipFill>
        <p:spPr>
          <a:xfrm>
            <a:off x="2212625" y="3644902"/>
            <a:ext cx="766011" cy="766000"/>
          </a:xfrm>
          <a:prstGeom prst="rect">
            <a:avLst/>
          </a:prstGeom>
          <a:noFill/>
          <a:ln>
            <a:noFill/>
          </a:ln>
        </p:spPr>
      </p:pic>
      <p:pic>
        <p:nvPicPr>
          <p:cNvPr id="622" name="Google Shape;622;p65"/>
          <p:cNvPicPr preferRelativeResize="0"/>
          <p:nvPr/>
        </p:nvPicPr>
        <p:blipFill>
          <a:blip r:embed="rId4">
            <a:alphaModFix/>
          </a:blip>
          <a:stretch>
            <a:fillRect/>
          </a:stretch>
        </p:blipFill>
        <p:spPr>
          <a:xfrm>
            <a:off x="4965944" y="1991027"/>
            <a:ext cx="766011" cy="766000"/>
          </a:xfrm>
          <a:prstGeom prst="rect">
            <a:avLst/>
          </a:prstGeom>
          <a:noFill/>
          <a:ln>
            <a:noFill/>
          </a:ln>
        </p:spPr>
      </p:pic>
      <p:pic>
        <p:nvPicPr>
          <p:cNvPr id="623" name="Google Shape;623;p65"/>
          <p:cNvPicPr preferRelativeResize="0"/>
          <p:nvPr/>
        </p:nvPicPr>
        <p:blipFill>
          <a:blip r:embed="rId5">
            <a:alphaModFix/>
          </a:blip>
          <a:stretch>
            <a:fillRect/>
          </a:stretch>
        </p:blipFill>
        <p:spPr>
          <a:xfrm>
            <a:off x="7677564" y="1991027"/>
            <a:ext cx="766011" cy="766000"/>
          </a:xfrm>
          <a:prstGeom prst="rect">
            <a:avLst/>
          </a:prstGeom>
          <a:noFill/>
          <a:ln>
            <a:noFill/>
          </a:ln>
        </p:spPr>
      </p:pic>
      <p:pic>
        <p:nvPicPr>
          <p:cNvPr id="624" name="Google Shape;624;p65"/>
          <p:cNvPicPr preferRelativeResize="0"/>
          <p:nvPr/>
        </p:nvPicPr>
        <p:blipFill>
          <a:blip r:embed="rId4">
            <a:alphaModFix/>
          </a:blip>
          <a:stretch>
            <a:fillRect/>
          </a:stretch>
        </p:blipFill>
        <p:spPr>
          <a:xfrm>
            <a:off x="4965944" y="3644902"/>
            <a:ext cx="766011" cy="766000"/>
          </a:xfrm>
          <a:prstGeom prst="rect">
            <a:avLst/>
          </a:prstGeom>
          <a:noFill/>
          <a:ln>
            <a:noFill/>
          </a:ln>
        </p:spPr>
      </p:pic>
      <p:pic>
        <p:nvPicPr>
          <p:cNvPr id="625" name="Google Shape;625;p65"/>
          <p:cNvPicPr preferRelativeResize="0"/>
          <p:nvPr/>
        </p:nvPicPr>
        <p:blipFill>
          <a:blip r:embed="rId4">
            <a:alphaModFix/>
          </a:blip>
          <a:stretch>
            <a:fillRect/>
          </a:stretch>
        </p:blipFill>
        <p:spPr>
          <a:xfrm>
            <a:off x="4965944" y="5496327"/>
            <a:ext cx="766011" cy="766000"/>
          </a:xfrm>
          <a:prstGeom prst="rect">
            <a:avLst/>
          </a:prstGeom>
          <a:noFill/>
          <a:ln>
            <a:noFill/>
          </a:ln>
        </p:spPr>
      </p:pic>
      <p:pic>
        <p:nvPicPr>
          <p:cNvPr id="626" name="Google Shape;626;p65"/>
          <p:cNvPicPr preferRelativeResize="0"/>
          <p:nvPr/>
        </p:nvPicPr>
        <p:blipFill>
          <a:blip r:embed="rId5">
            <a:alphaModFix/>
          </a:blip>
          <a:stretch>
            <a:fillRect/>
          </a:stretch>
        </p:blipFill>
        <p:spPr>
          <a:xfrm>
            <a:off x="7677564" y="3644902"/>
            <a:ext cx="766011" cy="766000"/>
          </a:xfrm>
          <a:prstGeom prst="rect">
            <a:avLst/>
          </a:prstGeom>
          <a:noFill/>
          <a:ln>
            <a:noFill/>
          </a:ln>
        </p:spPr>
      </p:pic>
      <p:pic>
        <p:nvPicPr>
          <p:cNvPr id="627" name="Google Shape;627;p65"/>
          <p:cNvPicPr preferRelativeResize="0"/>
          <p:nvPr/>
        </p:nvPicPr>
        <p:blipFill>
          <a:blip r:embed="rId5">
            <a:alphaModFix/>
          </a:blip>
          <a:stretch>
            <a:fillRect/>
          </a:stretch>
        </p:blipFill>
        <p:spPr>
          <a:xfrm>
            <a:off x="7677564" y="5492727"/>
            <a:ext cx="766011" cy="766000"/>
          </a:xfrm>
          <a:prstGeom prst="rect">
            <a:avLst/>
          </a:prstGeom>
          <a:noFill/>
          <a:ln>
            <a:noFill/>
          </a:ln>
        </p:spPr>
      </p:pic>
      <p:cxnSp>
        <p:nvCxnSpPr>
          <p:cNvPr id="628" name="Google Shape;628;p65"/>
          <p:cNvCxnSpPr>
            <a:endCxn id="622" idx="1"/>
          </p:cNvCxnSpPr>
          <p:nvPr/>
        </p:nvCxnSpPr>
        <p:spPr>
          <a:xfrm flipH="1" rot="10800000">
            <a:off x="2978744" y="2374027"/>
            <a:ext cx="1987200" cy="1653900"/>
          </a:xfrm>
          <a:prstGeom prst="straightConnector1">
            <a:avLst/>
          </a:prstGeom>
          <a:noFill/>
          <a:ln cap="flat" cmpd="sng" w="9525">
            <a:solidFill>
              <a:schemeClr val="dk2"/>
            </a:solidFill>
            <a:prstDash val="solid"/>
            <a:round/>
            <a:headEnd len="med" w="med" type="none"/>
            <a:tailEnd len="med" w="med" type="stealth"/>
          </a:ln>
        </p:spPr>
      </p:cxnSp>
      <p:cxnSp>
        <p:nvCxnSpPr>
          <p:cNvPr id="629" name="Google Shape;629;p65"/>
          <p:cNvCxnSpPr>
            <a:stCxn id="621" idx="3"/>
            <a:endCxn id="624" idx="1"/>
          </p:cNvCxnSpPr>
          <p:nvPr/>
        </p:nvCxnSpPr>
        <p:spPr>
          <a:xfrm>
            <a:off x="2978636" y="4027902"/>
            <a:ext cx="1987200" cy="0"/>
          </a:xfrm>
          <a:prstGeom prst="straightConnector1">
            <a:avLst/>
          </a:prstGeom>
          <a:noFill/>
          <a:ln cap="flat" cmpd="sng" w="9525">
            <a:solidFill>
              <a:schemeClr val="dk2"/>
            </a:solidFill>
            <a:prstDash val="solid"/>
            <a:round/>
            <a:headEnd len="med" w="med" type="none"/>
            <a:tailEnd len="med" w="med" type="stealth"/>
          </a:ln>
        </p:spPr>
      </p:cxnSp>
      <p:cxnSp>
        <p:nvCxnSpPr>
          <p:cNvPr id="630" name="Google Shape;630;p65"/>
          <p:cNvCxnSpPr>
            <a:stCxn id="621" idx="3"/>
            <a:endCxn id="625" idx="1"/>
          </p:cNvCxnSpPr>
          <p:nvPr/>
        </p:nvCxnSpPr>
        <p:spPr>
          <a:xfrm>
            <a:off x="2978636" y="4027902"/>
            <a:ext cx="1987200" cy="1851300"/>
          </a:xfrm>
          <a:prstGeom prst="straightConnector1">
            <a:avLst/>
          </a:prstGeom>
          <a:noFill/>
          <a:ln cap="flat" cmpd="sng" w="9525">
            <a:solidFill>
              <a:schemeClr val="dk2"/>
            </a:solidFill>
            <a:prstDash val="solid"/>
            <a:round/>
            <a:headEnd len="med" w="med" type="none"/>
            <a:tailEnd len="med" w="med" type="stealth"/>
          </a:ln>
        </p:spPr>
      </p:cxnSp>
      <p:cxnSp>
        <p:nvCxnSpPr>
          <p:cNvPr id="631" name="Google Shape;631;p65"/>
          <p:cNvCxnSpPr>
            <a:stCxn id="622" idx="3"/>
            <a:endCxn id="623" idx="1"/>
          </p:cNvCxnSpPr>
          <p:nvPr/>
        </p:nvCxnSpPr>
        <p:spPr>
          <a:xfrm>
            <a:off x="5731956" y="2374027"/>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632" name="Google Shape;632;p65"/>
          <p:cNvCxnSpPr>
            <a:stCxn id="624" idx="3"/>
            <a:endCxn id="626" idx="1"/>
          </p:cNvCxnSpPr>
          <p:nvPr/>
        </p:nvCxnSpPr>
        <p:spPr>
          <a:xfrm>
            <a:off x="5731956" y="4027902"/>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633" name="Google Shape;633;p65"/>
          <p:cNvCxnSpPr>
            <a:stCxn id="625" idx="3"/>
            <a:endCxn id="627" idx="1"/>
          </p:cNvCxnSpPr>
          <p:nvPr/>
        </p:nvCxnSpPr>
        <p:spPr>
          <a:xfrm flipH="1" rot="10800000">
            <a:off x="5731956" y="5875727"/>
            <a:ext cx="1945500" cy="3600"/>
          </a:xfrm>
          <a:prstGeom prst="straightConnector1">
            <a:avLst/>
          </a:prstGeom>
          <a:noFill/>
          <a:ln cap="flat" cmpd="sng" w="9525">
            <a:solidFill>
              <a:schemeClr val="dk2"/>
            </a:solidFill>
            <a:prstDash val="solid"/>
            <a:round/>
            <a:headEnd len="med" w="med" type="none"/>
            <a:tailEnd len="med" w="med" type="stealth"/>
          </a:ln>
        </p:spPr>
      </p:cxnSp>
      <p:pic>
        <p:nvPicPr>
          <p:cNvPr id="634" name="Google Shape;634;p65"/>
          <p:cNvPicPr preferRelativeResize="0"/>
          <p:nvPr/>
        </p:nvPicPr>
        <p:blipFill rotWithShape="1">
          <a:blip r:embed="rId6">
            <a:alphaModFix/>
          </a:blip>
          <a:srcRect b="0" l="0" r="0" t="0"/>
          <a:stretch/>
        </p:blipFill>
        <p:spPr>
          <a:xfrm>
            <a:off x="8443575" y="3254541"/>
            <a:ext cx="2915999" cy="456030"/>
          </a:xfrm>
          <a:prstGeom prst="rect">
            <a:avLst/>
          </a:prstGeom>
          <a:noFill/>
          <a:ln>
            <a:noFill/>
          </a:ln>
        </p:spPr>
      </p:pic>
      <p:pic>
        <p:nvPicPr>
          <p:cNvPr id="635" name="Google Shape;635;p65"/>
          <p:cNvPicPr preferRelativeResize="0"/>
          <p:nvPr/>
        </p:nvPicPr>
        <p:blipFill rotWithShape="1">
          <a:blip r:embed="rId7">
            <a:alphaModFix/>
          </a:blip>
          <a:srcRect b="0" l="0" r="0" t="0"/>
          <a:stretch/>
        </p:blipFill>
        <p:spPr>
          <a:xfrm>
            <a:off x="8443575" y="4990411"/>
            <a:ext cx="2073870" cy="646379"/>
          </a:xfrm>
          <a:prstGeom prst="rect">
            <a:avLst/>
          </a:prstGeom>
          <a:noFill/>
          <a:ln>
            <a:noFill/>
          </a:ln>
        </p:spPr>
      </p:pic>
      <p:pic>
        <p:nvPicPr>
          <p:cNvPr id="636" name="Google Shape;636;p65"/>
          <p:cNvPicPr preferRelativeResize="0"/>
          <p:nvPr/>
        </p:nvPicPr>
        <p:blipFill>
          <a:blip r:embed="rId8">
            <a:alphaModFix/>
          </a:blip>
          <a:stretch>
            <a:fillRect/>
          </a:stretch>
        </p:blipFill>
        <p:spPr>
          <a:xfrm>
            <a:off x="8443578" y="1431576"/>
            <a:ext cx="2134804" cy="615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6"/>
          <p:cNvSpPr/>
          <p:nvPr/>
        </p:nvSpPr>
        <p:spPr>
          <a:xfrm>
            <a:off x="9955825" y="5258150"/>
            <a:ext cx="16611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6"/>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Multi-omics</a:t>
            </a:r>
            <a:endParaRPr/>
          </a:p>
        </p:txBody>
      </p:sp>
      <p:pic>
        <p:nvPicPr>
          <p:cNvPr id="643" name="Google Shape;643;p66"/>
          <p:cNvPicPr preferRelativeResize="0"/>
          <p:nvPr/>
        </p:nvPicPr>
        <p:blipFill>
          <a:blip r:embed="rId3">
            <a:alphaModFix/>
          </a:blip>
          <a:stretch>
            <a:fillRect/>
          </a:stretch>
        </p:blipFill>
        <p:spPr>
          <a:xfrm>
            <a:off x="2212625" y="3644902"/>
            <a:ext cx="766011" cy="766000"/>
          </a:xfrm>
          <a:prstGeom prst="rect">
            <a:avLst/>
          </a:prstGeom>
          <a:noFill/>
          <a:ln>
            <a:noFill/>
          </a:ln>
        </p:spPr>
      </p:pic>
      <p:pic>
        <p:nvPicPr>
          <p:cNvPr id="644" name="Google Shape;644;p66"/>
          <p:cNvPicPr preferRelativeResize="0"/>
          <p:nvPr/>
        </p:nvPicPr>
        <p:blipFill>
          <a:blip r:embed="rId4">
            <a:alphaModFix/>
          </a:blip>
          <a:stretch>
            <a:fillRect/>
          </a:stretch>
        </p:blipFill>
        <p:spPr>
          <a:xfrm>
            <a:off x="4965944" y="1991027"/>
            <a:ext cx="766011" cy="766000"/>
          </a:xfrm>
          <a:prstGeom prst="rect">
            <a:avLst/>
          </a:prstGeom>
          <a:noFill/>
          <a:ln>
            <a:noFill/>
          </a:ln>
        </p:spPr>
      </p:pic>
      <p:pic>
        <p:nvPicPr>
          <p:cNvPr id="645" name="Google Shape;645;p66"/>
          <p:cNvPicPr preferRelativeResize="0"/>
          <p:nvPr/>
        </p:nvPicPr>
        <p:blipFill>
          <a:blip r:embed="rId5">
            <a:alphaModFix/>
          </a:blip>
          <a:stretch>
            <a:fillRect/>
          </a:stretch>
        </p:blipFill>
        <p:spPr>
          <a:xfrm>
            <a:off x="7677564" y="1991027"/>
            <a:ext cx="766011" cy="766000"/>
          </a:xfrm>
          <a:prstGeom prst="rect">
            <a:avLst/>
          </a:prstGeom>
          <a:noFill/>
          <a:ln>
            <a:noFill/>
          </a:ln>
        </p:spPr>
      </p:pic>
      <p:pic>
        <p:nvPicPr>
          <p:cNvPr id="646" name="Google Shape;646;p66"/>
          <p:cNvPicPr preferRelativeResize="0"/>
          <p:nvPr/>
        </p:nvPicPr>
        <p:blipFill>
          <a:blip r:embed="rId4">
            <a:alphaModFix/>
          </a:blip>
          <a:stretch>
            <a:fillRect/>
          </a:stretch>
        </p:blipFill>
        <p:spPr>
          <a:xfrm>
            <a:off x="4965944" y="3644902"/>
            <a:ext cx="766011" cy="766000"/>
          </a:xfrm>
          <a:prstGeom prst="rect">
            <a:avLst/>
          </a:prstGeom>
          <a:noFill/>
          <a:ln>
            <a:noFill/>
          </a:ln>
        </p:spPr>
      </p:pic>
      <p:pic>
        <p:nvPicPr>
          <p:cNvPr id="647" name="Google Shape;647;p66"/>
          <p:cNvPicPr preferRelativeResize="0"/>
          <p:nvPr/>
        </p:nvPicPr>
        <p:blipFill>
          <a:blip r:embed="rId4">
            <a:alphaModFix/>
          </a:blip>
          <a:stretch>
            <a:fillRect/>
          </a:stretch>
        </p:blipFill>
        <p:spPr>
          <a:xfrm>
            <a:off x="4965944" y="5496327"/>
            <a:ext cx="766011" cy="766000"/>
          </a:xfrm>
          <a:prstGeom prst="rect">
            <a:avLst/>
          </a:prstGeom>
          <a:noFill/>
          <a:ln>
            <a:noFill/>
          </a:ln>
        </p:spPr>
      </p:pic>
      <p:pic>
        <p:nvPicPr>
          <p:cNvPr id="648" name="Google Shape;648;p66"/>
          <p:cNvPicPr preferRelativeResize="0"/>
          <p:nvPr/>
        </p:nvPicPr>
        <p:blipFill>
          <a:blip r:embed="rId5">
            <a:alphaModFix/>
          </a:blip>
          <a:stretch>
            <a:fillRect/>
          </a:stretch>
        </p:blipFill>
        <p:spPr>
          <a:xfrm>
            <a:off x="7677564" y="3644902"/>
            <a:ext cx="766011" cy="766000"/>
          </a:xfrm>
          <a:prstGeom prst="rect">
            <a:avLst/>
          </a:prstGeom>
          <a:noFill/>
          <a:ln>
            <a:noFill/>
          </a:ln>
        </p:spPr>
      </p:pic>
      <p:pic>
        <p:nvPicPr>
          <p:cNvPr id="649" name="Google Shape;649;p66"/>
          <p:cNvPicPr preferRelativeResize="0"/>
          <p:nvPr/>
        </p:nvPicPr>
        <p:blipFill>
          <a:blip r:embed="rId5">
            <a:alphaModFix/>
          </a:blip>
          <a:stretch>
            <a:fillRect/>
          </a:stretch>
        </p:blipFill>
        <p:spPr>
          <a:xfrm>
            <a:off x="7677564" y="5492727"/>
            <a:ext cx="766011" cy="766000"/>
          </a:xfrm>
          <a:prstGeom prst="rect">
            <a:avLst/>
          </a:prstGeom>
          <a:noFill/>
          <a:ln>
            <a:noFill/>
          </a:ln>
        </p:spPr>
      </p:pic>
      <p:cxnSp>
        <p:nvCxnSpPr>
          <p:cNvPr id="650" name="Google Shape;650;p66"/>
          <p:cNvCxnSpPr>
            <a:endCxn id="644" idx="1"/>
          </p:cNvCxnSpPr>
          <p:nvPr/>
        </p:nvCxnSpPr>
        <p:spPr>
          <a:xfrm flipH="1" rot="10800000">
            <a:off x="2978744" y="2374027"/>
            <a:ext cx="1987200" cy="1653900"/>
          </a:xfrm>
          <a:prstGeom prst="straightConnector1">
            <a:avLst/>
          </a:prstGeom>
          <a:noFill/>
          <a:ln cap="flat" cmpd="sng" w="9525">
            <a:solidFill>
              <a:schemeClr val="dk2"/>
            </a:solidFill>
            <a:prstDash val="solid"/>
            <a:round/>
            <a:headEnd len="med" w="med" type="none"/>
            <a:tailEnd len="med" w="med" type="stealth"/>
          </a:ln>
        </p:spPr>
      </p:cxnSp>
      <p:cxnSp>
        <p:nvCxnSpPr>
          <p:cNvPr id="651" name="Google Shape;651;p66"/>
          <p:cNvCxnSpPr>
            <a:stCxn id="643" idx="3"/>
            <a:endCxn id="646" idx="1"/>
          </p:cNvCxnSpPr>
          <p:nvPr/>
        </p:nvCxnSpPr>
        <p:spPr>
          <a:xfrm>
            <a:off x="2978636" y="4027902"/>
            <a:ext cx="1987200" cy="0"/>
          </a:xfrm>
          <a:prstGeom prst="straightConnector1">
            <a:avLst/>
          </a:prstGeom>
          <a:noFill/>
          <a:ln cap="flat" cmpd="sng" w="9525">
            <a:solidFill>
              <a:schemeClr val="dk2"/>
            </a:solidFill>
            <a:prstDash val="solid"/>
            <a:round/>
            <a:headEnd len="med" w="med" type="none"/>
            <a:tailEnd len="med" w="med" type="stealth"/>
          </a:ln>
        </p:spPr>
      </p:cxnSp>
      <p:cxnSp>
        <p:nvCxnSpPr>
          <p:cNvPr id="652" name="Google Shape;652;p66"/>
          <p:cNvCxnSpPr>
            <a:stCxn id="643" idx="3"/>
            <a:endCxn id="647" idx="1"/>
          </p:cNvCxnSpPr>
          <p:nvPr/>
        </p:nvCxnSpPr>
        <p:spPr>
          <a:xfrm>
            <a:off x="2978636" y="4027902"/>
            <a:ext cx="1987200" cy="1851300"/>
          </a:xfrm>
          <a:prstGeom prst="straightConnector1">
            <a:avLst/>
          </a:prstGeom>
          <a:noFill/>
          <a:ln cap="flat" cmpd="sng" w="9525">
            <a:solidFill>
              <a:schemeClr val="dk2"/>
            </a:solidFill>
            <a:prstDash val="solid"/>
            <a:round/>
            <a:headEnd len="med" w="med" type="none"/>
            <a:tailEnd len="med" w="med" type="stealth"/>
          </a:ln>
        </p:spPr>
      </p:cxnSp>
      <p:cxnSp>
        <p:nvCxnSpPr>
          <p:cNvPr id="653" name="Google Shape;653;p66"/>
          <p:cNvCxnSpPr>
            <a:stCxn id="644" idx="3"/>
            <a:endCxn id="645" idx="1"/>
          </p:cNvCxnSpPr>
          <p:nvPr/>
        </p:nvCxnSpPr>
        <p:spPr>
          <a:xfrm>
            <a:off x="5731956" y="2374027"/>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654" name="Google Shape;654;p66"/>
          <p:cNvCxnSpPr>
            <a:stCxn id="646" idx="3"/>
            <a:endCxn id="648" idx="1"/>
          </p:cNvCxnSpPr>
          <p:nvPr/>
        </p:nvCxnSpPr>
        <p:spPr>
          <a:xfrm>
            <a:off x="5731956" y="4027902"/>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655" name="Google Shape;655;p66"/>
          <p:cNvCxnSpPr>
            <a:stCxn id="647" idx="3"/>
            <a:endCxn id="649" idx="1"/>
          </p:cNvCxnSpPr>
          <p:nvPr/>
        </p:nvCxnSpPr>
        <p:spPr>
          <a:xfrm flipH="1" rot="10800000">
            <a:off x="5731956" y="5875727"/>
            <a:ext cx="1945500" cy="3600"/>
          </a:xfrm>
          <a:prstGeom prst="straightConnector1">
            <a:avLst/>
          </a:prstGeom>
          <a:noFill/>
          <a:ln cap="flat" cmpd="sng" w="9525">
            <a:solidFill>
              <a:schemeClr val="dk2"/>
            </a:solidFill>
            <a:prstDash val="solid"/>
            <a:round/>
            <a:headEnd len="med" w="med" type="none"/>
            <a:tailEnd len="med" w="med" type="stealth"/>
          </a:ln>
        </p:spPr>
      </p:cxnSp>
      <p:pic>
        <p:nvPicPr>
          <p:cNvPr id="656" name="Google Shape;656;p66"/>
          <p:cNvPicPr preferRelativeResize="0"/>
          <p:nvPr/>
        </p:nvPicPr>
        <p:blipFill rotWithShape="1">
          <a:blip r:embed="rId6">
            <a:alphaModFix/>
          </a:blip>
          <a:srcRect b="0" l="0" r="0" t="0"/>
          <a:stretch/>
        </p:blipFill>
        <p:spPr>
          <a:xfrm>
            <a:off x="8443575" y="3254541"/>
            <a:ext cx="2915999" cy="456030"/>
          </a:xfrm>
          <a:prstGeom prst="rect">
            <a:avLst/>
          </a:prstGeom>
          <a:noFill/>
          <a:ln>
            <a:noFill/>
          </a:ln>
        </p:spPr>
      </p:pic>
      <p:pic>
        <p:nvPicPr>
          <p:cNvPr id="657" name="Google Shape;657;p66"/>
          <p:cNvPicPr preferRelativeResize="0"/>
          <p:nvPr/>
        </p:nvPicPr>
        <p:blipFill rotWithShape="1">
          <a:blip r:embed="rId7">
            <a:alphaModFix/>
          </a:blip>
          <a:srcRect b="0" l="0" r="0" t="0"/>
          <a:stretch/>
        </p:blipFill>
        <p:spPr>
          <a:xfrm>
            <a:off x="8443575" y="4990411"/>
            <a:ext cx="2073870" cy="646379"/>
          </a:xfrm>
          <a:prstGeom prst="rect">
            <a:avLst/>
          </a:prstGeom>
          <a:noFill/>
          <a:ln>
            <a:noFill/>
          </a:ln>
        </p:spPr>
      </p:pic>
      <p:pic>
        <p:nvPicPr>
          <p:cNvPr id="658" name="Google Shape;658;p66"/>
          <p:cNvPicPr preferRelativeResize="0"/>
          <p:nvPr/>
        </p:nvPicPr>
        <p:blipFill>
          <a:blip r:embed="rId8">
            <a:alphaModFix/>
          </a:blip>
          <a:stretch>
            <a:fillRect/>
          </a:stretch>
        </p:blipFill>
        <p:spPr>
          <a:xfrm>
            <a:off x="8443578" y="1431576"/>
            <a:ext cx="2134804" cy="615900"/>
          </a:xfrm>
          <a:prstGeom prst="rect">
            <a:avLst/>
          </a:prstGeom>
          <a:noFill/>
          <a:ln>
            <a:noFill/>
          </a:ln>
        </p:spPr>
      </p:pic>
      <p:grpSp>
        <p:nvGrpSpPr>
          <p:cNvPr id="659" name="Google Shape;659;p66"/>
          <p:cNvGrpSpPr/>
          <p:nvPr/>
        </p:nvGrpSpPr>
        <p:grpSpPr>
          <a:xfrm>
            <a:off x="5152900" y="1431518"/>
            <a:ext cx="2538556" cy="616031"/>
            <a:chOff x="1066625" y="4952431"/>
            <a:chExt cx="2538556" cy="616031"/>
          </a:xfrm>
        </p:grpSpPr>
        <p:pic>
          <p:nvPicPr>
            <p:cNvPr id="660" name="Google Shape;660;p66"/>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661" name="Google Shape;661;p66"/>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662" name="Google Shape;662;p66"/>
          <p:cNvGrpSpPr/>
          <p:nvPr/>
        </p:nvGrpSpPr>
        <p:grpSpPr>
          <a:xfrm>
            <a:off x="5117461" y="3140275"/>
            <a:ext cx="2538556" cy="616031"/>
            <a:chOff x="1066625" y="4952431"/>
            <a:chExt cx="2538556" cy="616031"/>
          </a:xfrm>
        </p:grpSpPr>
        <p:pic>
          <p:nvPicPr>
            <p:cNvPr id="663" name="Google Shape;663;p66"/>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664" name="Google Shape;664;p66"/>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665" name="Google Shape;665;p66"/>
          <p:cNvGrpSpPr/>
          <p:nvPr/>
        </p:nvGrpSpPr>
        <p:grpSpPr>
          <a:xfrm>
            <a:off x="5139025" y="4944581"/>
            <a:ext cx="2538556" cy="616031"/>
            <a:chOff x="1066625" y="4952431"/>
            <a:chExt cx="2538556" cy="616031"/>
          </a:xfrm>
        </p:grpSpPr>
        <p:pic>
          <p:nvPicPr>
            <p:cNvPr id="666" name="Google Shape;666;p66"/>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667" name="Google Shape;667;p66"/>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7"/>
          <p:cNvSpPr/>
          <p:nvPr/>
        </p:nvSpPr>
        <p:spPr>
          <a:xfrm>
            <a:off x="9955825" y="5258150"/>
            <a:ext cx="16611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7"/>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Multi-omics</a:t>
            </a:r>
            <a:endParaRPr/>
          </a:p>
        </p:txBody>
      </p:sp>
      <p:pic>
        <p:nvPicPr>
          <p:cNvPr id="674" name="Google Shape;674;p67"/>
          <p:cNvPicPr preferRelativeResize="0"/>
          <p:nvPr/>
        </p:nvPicPr>
        <p:blipFill>
          <a:blip r:embed="rId3">
            <a:alphaModFix/>
          </a:blip>
          <a:stretch>
            <a:fillRect/>
          </a:stretch>
        </p:blipFill>
        <p:spPr>
          <a:xfrm>
            <a:off x="2212625" y="3644902"/>
            <a:ext cx="766011" cy="766000"/>
          </a:xfrm>
          <a:prstGeom prst="rect">
            <a:avLst/>
          </a:prstGeom>
          <a:noFill/>
          <a:ln>
            <a:noFill/>
          </a:ln>
        </p:spPr>
      </p:pic>
      <p:pic>
        <p:nvPicPr>
          <p:cNvPr id="675" name="Google Shape;675;p67"/>
          <p:cNvPicPr preferRelativeResize="0"/>
          <p:nvPr/>
        </p:nvPicPr>
        <p:blipFill>
          <a:blip r:embed="rId4">
            <a:alphaModFix/>
          </a:blip>
          <a:stretch>
            <a:fillRect/>
          </a:stretch>
        </p:blipFill>
        <p:spPr>
          <a:xfrm>
            <a:off x="4965944" y="1991027"/>
            <a:ext cx="766011" cy="766000"/>
          </a:xfrm>
          <a:prstGeom prst="rect">
            <a:avLst/>
          </a:prstGeom>
          <a:noFill/>
          <a:ln>
            <a:noFill/>
          </a:ln>
        </p:spPr>
      </p:pic>
      <p:pic>
        <p:nvPicPr>
          <p:cNvPr id="676" name="Google Shape;676;p67"/>
          <p:cNvPicPr preferRelativeResize="0"/>
          <p:nvPr/>
        </p:nvPicPr>
        <p:blipFill>
          <a:blip r:embed="rId5">
            <a:alphaModFix/>
          </a:blip>
          <a:stretch>
            <a:fillRect/>
          </a:stretch>
        </p:blipFill>
        <p:spPr>
          <a:xfrm>
            <a:off x="7677564" y="1991027"/>
            <a:ext cx="766011" cy="766000"/>
          </a:xfrm>
          <a:prstGeom prst="rect">
            <a:avLst/>
          </a:prstGeom>
          <a:noFill/>
          <a:ln>
            <a:noFill/>
          </a:ln>
        </p:spPr>
      </p:pic>
      <p:pic>
        <p:nvPicPr>
          <p:cNvPr id="677" name="Google Shape;677;p67"/>
          <p:cNvPicPr preferRelativeResize="0"/>
          <p:nvPr/>
        </p:nvPicPr>
        <p:blipFill>
          <a:blip r:embed="rId4">
            <a:alphaModFix/>
          </a:blip>
          <a:stretch>
            <a:fillRect/>
          </a:stretch>
        </p:blipFill>
        <p:spPr>
          <a:xfrm>
            <a:off x="4965944" y="3644902"/>
            <a:ext cx="766011" cy="766000"/>
          </a:xfrm>
          <a:prstGeom prst="rect">
            <a:avLst/>
          </a:prstGeom>
          <a:noFill/>
          <a:ln>
            <a:noFill/>
          </a:ln>
        </p:spPr>
      </p:pic>
      <p:pic>
        <p:nvPicPr>
          <p:cNvPr id="678" name="Google Shape;678;p67"/>
          <p:cNvPicPr preferRelativeResize="0"/>
          <p:nvPr/>
        </p:nvPicPr>
        <p:blipFill>
          <a:blip r:embed="rId4">
            <a:alphaModFix/>
          </a:blip>
          <a:stretch>
            <a:fillRect/>
          </a:stretch>
        </p:blipFill>
        <p:spPr>
          <a:xfrm>
            <a:off x="4965944" y="5496327"/>
            <a:ext cx="766011" cy="766000"/>
          </a:xfrm>
          <a:prstGeom prst="rect">
            <a:avLst/>
          </a:prstGeom>
          <a:noFill/>
          <a:ln>
            <a:noFill/>
          </a:ln>
        </p:spPr>
      </p:pic>
      <p:pic>
        <p:nvPicPr>
          <p:cNvPr id="679" name="Google Shape;679;p67"/>
          <p:cNvPicPr preferRelativeResize="0"/>
          <p:nvPr/>
        </p:nvPicPr>
        <p:blipFill>
          <a:blip r:embed="rId5">
            <a:alphaModFix/>
          </a:blip>
          <a:stretch>
            <a:fillRect/>
          </a:stretch>
        </p:blipFill>
        <p:spPr>
          <a:xfrm>
            <a:off x="7677564" y="3644902"/>
            <a:ext cx="766011" cy="766000"/>
          </a:xfrm>
          <a:prstGeom prst="rect">
            <a:avLst/>
          </a:prstGeom>
          <a:noFill/>
          <a:ln>
            <a:noFill/>
          </a:ln>
        </p:spPr>
      </p:pic>
      <p:pic>
        <p:nvPicPr>
          <p:cNvPr id="680" name="Google Shape;680;p67"/>
          <p:cNvPicPr preferRelativeResize="0"/>
          <p:nvPr/>
        </p:nvPicPr>
        <p:blipFill>
          <a:blip r:embed="rId5">
            <a:alphaModFix/>
          </a:blip>
          <a:stretch>
            <a:fillRect/>
          </a:stretch>
        </p:blipFill>
        <p:spPr>
          <a:xfrm>
            <a:off x="7677564" y="5492727"/>
            <a:ext cx="766011" cy="766000"/>
          </a:xfrm>
          <a:prstGeom prst="rect">
            <a:avLst/>
          </a:prstGeom>
          <a:noFill/>
          <a:ln>
            <a:noFill/>
          </a:ln>
        </p:spPr>
      </p:pic>
      <p:cxnSp>
        <p:nvCxnSpPr>
          <p:cNvPr id="681" name="Google Shape;681;p67"/>
          <p:cNvCxnSpPr>
            <a:endCxn id="675" idx="1"/>
          </p:cNvCxnSpPr>
          <p:nvPr/>
        </p:nvCxnSpPr>
        <p:spPr>
          <a:xfrm flipH="1" rot="10800000">
            <a:off x="2978744" y="2374027"/>
            <a:ext cx="1987200" cy="1653900"/>
          </a:xfrm>
          <a:prstGeom prst="straightConnector1">
            <a:avLst/>
          </a:prstGeom>
          <a:noFill/>
          <a:ln cap="flat" cmpd="sng" w="9525">
            <a:solidFill>
              <a:schemeClr val="dk2"/>
            </a:solidFill>
            <a:prstDash val="solid"/>
            <a:round/>
            <a:headEnd len="med" w="med" type="none"/>
            <a:tailEnd len="med" w="med" type="stealth"/>
          </a:ln>
        </p:spPr>
      </p:cxnSp>
      <p:cxnSp>
        <p:nvCxnSpPr>
          <p:cNvPr id="682" name="Google Shape;682;p67"/>
          <p:cNvCxnSpPr>
            <a:stCxn id="674" idx="3"/>
            <a:endCxn id="677" idx="1"/>
          </p:cNvCxnSpPr>
          <p:nvPr/>
        </p:nvCxnSpPr>
        <p:spPr>
          <a:xfrm>
            <a:off x="2978636" y="4027902"/>
            <a:ext cx="1987200" cy="0"/>
          </a:xfrm>
          <a:prstGeom prst="straightConnector1">
            <a:avLst/>
          </a:prstGeom>
          <a:noFill/>
          <a:ln cap="flat" cmpd="sng" w="9525">
            <a:solidFill>
              <a:schemeClr val="dk2"/>
            </a:solidFill>
            <a:prstDash val="solid"/>
            <a:round/>
            <a:headEnd len="med" w="med" type="none"/>
            <a:tailEnd len="med" w="med" type="stealth"/>
          </a:ln>
        </p:spPr>
      </p:cxnSp>
      <p:cxnSp>
        <p:nvCxnSpPr>
          <p:cNvPr id="683" name="Google Shape;683;p67"/>
          <p:cNvCxnSpPr>
            <a:stCxn id="674" idx="3"/>
            <a:endCxn id="678" idx="1"/>
          </p:cNvCxnSpPr>
          <p:nvPr/>
        </p:nvCxnSpPr>
        <p:spPr>
          <a:xfrm>
            <a:off x="2978636" y="4027902"/>
            <a:ext cx="1987200" cy="1851300"/>
          </a:xfrm>
          <a:prstGeom prst="straightConnector1">
            <a:avLst/>
          </a:prstGeom>
          <a:noFill/>
          <a:ln cap="flat" cmpd="sng" w="9525">
            <a:solidFill>
              <a:schemeClr val="dk2"/>
            </a:solidFill>
            <a:prstDash val="solid"/>
            <a:round/>
            <a:headEnd len="med" w="med" type="none"/>
            <a:tailEnd len="med" w="med" type="stealth"/>
          </a:ln>
        </p:spPr>
      </p:cxnSp>
      <p:cxnSp>
        <p:nvCxnSpPr>
          <p:cNvPr id="684" name="Google Shape;684;p67"/>
          <p:cNvCxnSpPr>
            <a:stCxn id="675" idx="3"/>
            <a:endCxn id="676" idx="1"/>
          </p:cNvCxnSpPr>
          <p:nvPr/>
        </p:nvCxnSpPr>
        <p:spPr>
          <a:xfrm>
            <a:off x="5731956" y="2374027"/>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685" name="Google Shape;685;p67"/>
          <p:cNvCxnSpPr>
            <a:stCxn id="677" idx="3"/>
            <a:endCxn id="679" idx="1"/>
          </p:cNvCxnSpPr>
          <p:nvPr/>
        </p:nvCxnSpPr>
        <p:spPr>
          <a:xfrm>
            <a:off x="5731956" y="4027902"/>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686" name="Google Shape;686;p67"/>
          <p:cNvCxnSpPr>
            <a:stCxn id="678" idx="3"/>
            <a:endCxn id="680" idx="1"/>
          </p:cNvCxnSpPr>
          <p:nvPr/>
        </p:nvCxnSpPr>
        <p:spPr>
          <a:xfrm flipH="1" rot="10800000">
            <a:off x="5731956" y="5875727"/>
            <a:ext cx="1945500" cy="3600"/>
          </a:xfrm>
          <a:prstGeom prst="straightConnector1">
            <a:avLst/>
          </a:prstGeom>
          <a:noFill/>
          <a:ln cap="flat" cmpd="sng" w="9525">
            <a:solidFill>
              <a:schemeClr val="dk2"/>
            </a:solidFill>
            <a:prstDash val="solid"/>
            <a:round/>
            <a:headEnd len="med" w="med" type="none"/>
            <a:tailEnd len="med" w="med" type="stealth"/>
          </a:ln>
        </p:spPr>
      </p:cxnSp>
      <p:pic>
        <p:nvPicPr>
          <p:cNvPr id="687" name="Google Shape;687;p67"/>
          <p:cNvPicPr preferRelativeResize="0"/>
          <p:nvPr/>
        </p:nvPicPr>
        <p:blipFill rotWithShape="1">
          <a:blip r:embed="rId6">
            <a:alphaModFix/>
          </a:blip>
          <a:srcRect b="0" l="0" r="0" t="0"/>
          <a:stretch/>
        </p:blipFill>
        <p:spPr>
          <a:xfrm>
            <a:off x="8443575" y="3254541"/>
            <a:ext cx="2915999" cy="456030"/>
          </a:xfrm>
          <a:prstGeom prst="rect">
            <a:avLst/>
          </a:prstGeom>
          <a:noFill/>
          <a:ln>
            <a:noFill/>
          </a:ln>
        </p:spPr>
      </p:pic>
      <p:pic>
        <p:nvPicPr>
          <p:cNvPr id="688" name="Google Shape;688;p67"/>
          <p:cNvPicPr preferRelativeResize="0"/>
          <p:nvPr/>
        </p:nvPicPr>
        <p:blipFill rotWithShape="1">
          <a:blip r:embed="rId7">
            <a:alphaModFix/>
          </a:blip>
          <a:srcRect b="0" l="0" r="0" t="0"/>
          <a:stretch/>
        </p:blipFill>
        <p:spPr>
          <a:xfrm>
            <a:off x="8443575" y="4990411"/>
            <a:ext cx="2073870" cy="646379"/>
          </a:xfrm>
          <a:prstGeom prst="rect">
            <a:avLst/>
          </a:prstGeom>
          <a:noFill/>
          <a:ln>
            <a:noFill/>
          </a:ln>
        </p:spPr>
      </p:pic>
      <p:pic>
        <p:nvPicPr>
          <p:cNvPr id="689" name="Google Shape;689;p67"/>
          <p:cNvPicPr preferRelativeResize="0"/>
          <p:nvPr/>
        </p:nvPicPr>
        <p:blipFill>
          <a:blip r:embed="rId8">
            <a:alphaModFix/>
          </a:blip>
          <a:stretch>
            <a:fillRect/>
          </a:stretch>
        </p:blipFill>
        <p:spPr>
          <a:xfrm>
            <a:off x="8443578" y="1431576"/>
            <a:ext cx="2134804" cy="615900"/>
          </a:xfrm>
          <a:prstGeom prst="rect">
            <a:avLst/>
          </a:prstGeom>
          <a:noFill/>
          <a:ln>
            <a:noFill/>
          </a:ln>
        </p:spPr>
      </p:pic>
      <p:grpSp>
        <p:nvGrpSpPr>
          <p:cNvPr id="690" name="Google Shape;690;p67"/>
          <p:cNvGrpSpPr/>
          <p:nvPr/>
        </p:nvGrpSpPr>
        <p:grpSpPr>
          <a:xfrm>
            <a:off x="5152900" y="1431518"/>
            <a:ext cx="2538556" cy="616031"/>
            <a:chOff x="1066625" y="4952431"/>
            <a:chExt cx="2538556" cy="616031"/>
          </a:xfrm>
        </p:grpSpPr>
        <p:pic>
          <p:nvPicPr>
            <p:cNvPr id="691" name="Google Shape;691;p67"/>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692" name="Google Shape;692;p67"/>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693" name="Google Shape;693;p67"/>
          <p:cNvGrpSpPr/>
          <p:nvPr/>
        </p:nvGrpSpPr>
        <p:grpSpPr>
          <a:xfrm>
            <a:off x="5117461" y="3140275"/>
            <a:ext cx="2538556" cy="616031"/>
            <a:chOff x="1066625" y="4952431"/>
            <a:chExt cx="2538556" cy="616031"/>
          </a:xfrm>
        </p:grpSpPr>
        <p:pic>
          <p:nvPicPr>
            <p:cNvPr id="694" name="Google Shape;694;p67"/>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695" name="Google Shape;695;p67"/>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696" name="Google Shape;696;p67"/>
          <p:cNvGrpSpPr/>
          <p:nvPr/>
        </p:nvGrpSpPr>
        <p:grpSpPr>
          <a:xfrm>
            <a:off x="1408675" y="4223156"/>
            <a:ext cx="2538556" cy="616031"/>
            <a:chOff x="1066625" y="4952431"/>
            <a:chExt cx="2538556" cy="616031"/>
          </a:xfrm>
        </p:grpSpPr>
        <p:pic>
          <p:nvPicPr>
            <p:cNvPr id="697" name="Google Shape;697;p67"/>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698" name="Google Shape;698;p67"/>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699" name="Google Shape;699;p67"/>
          <p:cNvGrpSpPr/>
          <p:nvPr/>
        </p:nvGrpSpPr>
        <p:grpSpPr>
          <a:xfrm>
            <a:off x="5139025" y="4944581"/>
            <a:ext cx="2538556" cy="616031"/>
            <a:chOff x="1066625" y="4952431"/>
            <a:chExt cx="2538556" cy="616031"/>
          </a:xfrm>
        </p:grpSpPr>
        <p:pic>
          <p:nvPicPr>
            <p:cNvPr id="700" name="Google Shape;700;p67"/>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701" name="Google Shape;701;p67"/>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1" type="body"/>
          </p:nvPr>
        </p:nvSpPr>
        <p:spPr>
          <a:xfrm>
            <a:off x="846049" y="1986325"/>
            <a:ext cx="110073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lang="en-US"/>
              <a:t>What is written in the DMP?</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lang="en-US"/>
              <a:t>Are you cleared for depositing?</a:t>
            </a:r>
            <a:endParaRPr/>
          </a:p>
          <a:p>
            <a:pPr indent="0" lvl="0" marL="0" marR="0" rtl="0" algn="ctr">
              <a:lnSpc>
                <a:spcPct val="100000"/>
              </a:lnSpc>
              <a:spcBef>
                <a:spcPts val="0"/>
              </a:spcBef>
              <a:spcAft>
                <a:spcPts val="0"/>
              </a:spcAft>
              <a:buNone/>
            </a:pPr>
            <a:r>
              <a:rPr lang="en-US"/>
              <a:t>Ethical and legal issues</a:t>
            </a:r>
            <a:endParaRPr/>
          </a:p>
          <a:p>
            <a:pPr indent="0" lvl="0" marL="0" marR="0" rtl="0" algn="ctr">
              <a:lnSpc>
                <a:spcPct val="100000"/>
              </a:lnSpc>
              <a:spcBef>
                <a:spcPts val="0"/>
              </a:spcBef>
              <a:spcAft>
                <a:spcPts val="0"/>
              </a:spcAft>
              <a:buNone/>
            </a:pPr>
            <a:r>
              <a:rPr lang="en-US"/>
              <a:t>Data availability requirements of the funder and of the journal</a:t>
            </a:r>
            <a:endParaRPr/>
          </a:p>
          <a:p>
            <a:pPr indent="0" lvl="0" marL="0" marR="0" rtl="0" algn="ctr">
              <a:lnSpc>
                <a:spcPct val="100000"/>
              </a:lnSpc>
              <a:spcBef>
                <a:spcPts val="0"/>
              </a:spcBef>
              <a:spcAft>
                <a:spcPts val="0"/>
              </a:spcAft>
              <a:buNone/>
            </a:pPr>
            <a:r>
              <a:t/>
            </a:r>
            <a:endParaRPr/>
          </a:p>
        </p:txBody>
      </p:sp>
      <p:sp>
        <p:nvSpPr>
          <p:cNvPr id="140" name="Google Shape;140;p23"/>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(somewhat) simple start</a:t>
            </a:r>
            <a:endParaRPr/>
          </a:p>
        </p:txBody>
      </p:sp>
      <p:sp>
        <p:nvSpPr>
          <p:cNvPr id="141" name="Google Shape;141;p23"/>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142" name="Google Shape;142;p23"/>
          <p:cNvPicPr preferRelativeResize="0"/>
          <p:nvPr/>
        </p:nvPicPr>
        <p:blipFill>
          <a:blip r:embed="rId3">
            <a:alphaModFix/>
          </a:blip>
          <a:stretch>
            <a:fillRect/>
          </a:stretch>
        </p:blipFill>
        <p:spPr>
          <a:xfrm>
            <a:off x="904424" y="1381026"/>
            <a:ext cx="542975" cy="542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8"/>
          <p:cNvSpPr/>
          <p:nvPr/>
        </p:nvSpPr>
        <p:spPr>
          <a:xfrm>
            <a:off x="9955825" y="5258150"/>
            <a:ext cx="16611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8"/>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Multi-omics</a:t>
            </a:r>
            <a:endParaRPr/>
          </a:p>
        </p:txBody>
      </p:sp>
      <p:pic>
        <p:nvPicPr>
          <p:cNvPr id="708" name="Google Shape;708;p68"/>
          <p:cNvPicPr preferRelativeResize="0"/>
          <p:nvPr/>
        </p:nvPicPr>
        <p:blipFill>
          <a:blip r:embed="rId3">
            <a:alphaModFix/>
          </a:blip>
          <a:stretch>
            <a:fillRect/>
          </a:stretch>
        </p:blipFill>
        <p:spPr>
          <a:xfrm>
            <a:off x="2212625" y="3644902"/>
            <a:ext cx="766011" cy="766000"/>
          </a:xfrm>
          <a:prstGeom prst="rect">
            <a:avLst/>
          </a:prstGeom>
          <a:noFill/>
          <a:ln>
            <a:noFill/>
          </a:ln>
        </p:spPr>
      </p:pic>
      <p:pic>
        <p:nvPicPr>
          <p:cNvPr id="709" name="Google Shape;709;p68"/>
          <p:cNvPicPr preferRelativeResize="0"/>
          <p:nvPr/>
        </p:nvPicPr>
        <p:blipFill>
          <a:blip r:embed="rId4">
            <a:alphaModFix/>
          </a:blip>
          <a:stretch>
            <a:fillRect/>
          </a:stretch>
        </p:blipFill>
        <p:spPr>
          <a:xfrm>
            <a:off x="4965944" y="1991027"/>
            <a:ext cx="766011" cy="766000"/>
          </a:xfrm>
          <a:prstGeom prst="rect">
            <a:avLst/>
          </a:prstGeom>
          <a:noFill/>
          <a:ln>
            <a:noFill/>
          </a:ln>
        </p:spPr>
      </p:pic>
      <p:pic>
        <p:nvPicPr>
          <p:cNvPr id="710" name="Google Shape;710;p68"/>
          <p:cNvPicPr preferRelativeResize="0"/>
          <p:nvPr/>
        </p:nvPicPr>
        <p:blipFill>
          <a:blip r:embed="rId5">
            <a:alphaModFix/>
          </a:blip>
          <a:stretch>
            <a:fillRect/>
          </a:stretch>
        </p:blipFill>
        <p:spPr>
          <a:xfrm>
            <a:off x="7677564" y="1991027"/>
            <a:ext cx="766011" cy="766000"/>
          </a:xfrm>
          <a:prstGeom prst="rect">
            <a:avLst/>
          </a:prstGeom>
          <a:noFill/>
          <a:ln>
            <a:noFill/>
          </a:ln>
        </p:spPr>
      </p:pic>
      <p:pic>
        <p:nvPicPr>
          <p:cNvPr id="711" name="Google Shape;711;p68"/>
          <p:cNvPicPr preferRelativeResize="0"/>
          <p:nvPr/>
        </p:nvPicPr>
        <p:blipFill>
          <a:blip r:embed="rId4">
            <a:alphaModFix/>
          </a:blip>
          <a:stretch>
            <a:fillRect/>
          </a:stretch>
        </p:blipFill>
        <p:spPr>
          <a:xfrm>
            <a:off x="4965944" y="3644902"/>
            <a:ext cx="766011" cy="766000"/>
          </a:xfrm>
          <a:prstGeom prst="rect">
            <a:avLst/>
          </a:prstGeom>
          <a:noFill/>
          <a:ln>
            <a:noFill/>
          </a:ln>
        </p:spPr>
      </p:pic>
      <p:pic>
        <p:nvPicPr>
          <p:cNvPr id="712" name="Google Shape;712;p68"/>
          <p:cNvPicPr preferRelativeResize="0"/>
          <p:nvPr/>
        </p:nvPicPr>
        <p:blipFill>
          <a:blip r:embed="rId4">
            <a:alphaModFix/>
          </a:blip>
          <a:stretch>
            <a:fillRect/>
          </a:stretch>
        </p:blipFill>
        <p:spPr>
          <a:xfrm>
            <a:off x="4965944" y="5496327"/>
            <a:ext cx="766011" cy="766000"/>
          </a:xfrm>
          <a:prstGeom prst="rect">
            <a:avLst/>
          </a:prstGeom>
          <a:noFill/>
          <a:ln>
            <a:noFill/>
          </a:ln>
        </p:spPr>
      </p:pic>
      <p:pic>
        <p:nvPicPr>
          <p:cNvPr id="713" name="Google Shape;713;p68"/>
          <p:cNvPicPr preferRelativeResize="0"/>
          <p:nvPr/>
        </p:nvPicPr>
        <p:blipFill>
          <a:blip r:embed="rId5">
            <a:alphaModFix/>
          </a:blip>
          <a:stretch>
            <a:fillRect/>
          </a:stretch>
        </p:blipFill>
        <p:spPr>
          <a:xfrm>
            <a:off x="7677564" y="3644902"/>
            <a:ext cx="766011" cy="766000"/>
          </a:xfrm>
          <a:prstGeom prst="rect">
            <a:avLst/>
          </a:prstGeom>
          <a:noFill/>
          <a:ln>
            <a:noFill/>
          </a:ln>
        </p:spPr>
      </p:pic>
      <p:pic>
        <p:nvPicPr>
          <p:cNvPr id="714" name="Google Shape;714;p68"/>
          <p:cNvPicPr preferRelativeResize="0"/>
          <p:nvPr/>
        </p:nvPicPr>
        <p:blipFill>
          <a:blip r:embed="rId5">
            <a:alphaModFix/>
          </a:blip>
          <a:stretch>
            <a:fillRect/>
          </a:stretch>
        </p:blipFill>
        <p:spPr>
          <a:xfrm>
            <a:off x="7677564" y="5492727"/>
            <a:ext cx="766011" cy="766000"/>
          </a:xfrm>
          <a:prstGeom prst="rect">
            <a:avLst/>
          </a:prstGeom>
          <a:noFill/>
          <a:ln>
            <a:noFill/>
          </a:ln>
        </p:spPr>
      </p:pic>
      <p:cxnSp>
        <p:nvCxnSpPr>
          <p:cNvPr id="715" name="Google Shape;715;p68"/>
          <p:cNvCxnSpPr>
            <a:endCxn id="709" idx="1"/>
          </p:cNvCxnSpPr>
          <p:nvPr/>
        </p:nvCxnSpPr>
        <p:spPr>
          <a:xfrm flipH="1" rot="10800000">
            <a:off x="2978744" y="2374027"/>
            <a:ext cx="1987200" cy="1653900"/>
          </a:xfrm>
          <a:prstGeom prst="straightConnector1">
            <a:avLst/>
          </a:prstGeom>
          <a:noFill/>
          <a:ln cap="flat" cmpd="sng" w="9525">
            <a:solidFill>
              <a:schemeClr val="dk2"/>
            </a:solidFill>
            <a:prstDash val="solid"/>
            <a:round/>
            <a:headEnd len="med" w="med" type="none"/>
            <a:tailEnd len="med" w="med" type="stealth"/>
          </a:ln>
        </p:spPr>
      </p:cxnSp>
      <p:cxnSp>
        <p:nvCxnSpPr>
          <p:cNvPr id="716" name="Google Shape;716;p68"/>
          <p:cNvCxnSpPr>
            <a:stCxn id="708" idx="3"/>
            <a:endCxn id="711" idx="1"/>
          </p:cNvCxnSpPr>
          <p:nvPr/>
        </p:nvCxnSpPr>
        <p:spPr>
          <a:xfrm>
            <a:off x="2978636" y="4027902"/>
            <a:ext cx="1987200" cy="0"/>
          </a:xfrm>
          <a:prstGeom prst="straightConnector1">
            <a:avLst/>
          </a:prstGeom>
          <a:noFill/>
          <a:ln cap="flat" cmpd="sng" w="9525">
            <a:solidFill>
              <a:schemeClr val="dk2"/>
            </a:solidFill>
            <a:prstDash val="solid"/>
            <a:round/>
            <a:headEnd len="med" w="med" type="none"/>
            <a:tailEnd len="med" w="med" type="stealth"/>
          </a:ln>
        </p:spPr>
      </p:cxnSp>
      <p:cxnSp>
        <p:nvCxnSpPr>
          <p:cNvPr id="717" name="Google Shape;717;p68"/>
          <p:cNvCxnSpPr>
            <a:stCxn id="708" idx="3"/>
            <a:endCxn id="712" idx="1"/>
          </p:cNvCxnSpPr>
          <p:nvPr/>
        </p:nvCxnSpPr>
        <p:spPr>
          <a:xfrm>
            <a:off x="2978636" y="4027902"/>
            <a:ext cx="1987200" cy="1851300"/>
          </a:xfrm>
          <a:prstGeom prst="straightConnector1">
            <a:avLst/>
          </a:prstGeom>
          <a:noFill/>
          <a:ln cap="flat" cmpd="sng" w="9525">
            <a:solidFill>
              <a:schemeClr val="dk2"/>
            </a:solidFill>
            <a:prstDash val="solid"/>
            <a:round/>
            <a:headEnd len="med" w="med" type="none"/>
            <a:tailEnd len="med" w="med" type="stealth"/>
          </a:ln>
        </p:spPr>
      </p:cxnSp>
      <p:cxnSp>
        <p:nvCxnSpPr>
          <p:cNvPr id="718" name="Google Shape;718;p68"/>
          <p:cNvCxnSpPr>
            <a:stCxn id="709" idx="3"/>
            <a:endCxn id="710" idx="1"/>
          </p:cNvCxnSpPr>
          <p:nvPr/>
        </p:nvCxnSpPr>
        <p:spPr>
          <a:xfrm>
            <a:off x="5731956" y="2374027"/>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719" name="Google Shape;719;p68"/>
          <p:cNvCxnSpPr>
            <a:stCxn id="711" idx="3"/>
            <a:endCxn id="713" idx="1"/>
          </p:cNvCxnSpPr>
          <p:nvPr/>
        </p:nvCxnSpPr>
        <p:spPr>
          <a:xfrm>
            <a:off x="5731956" y="4027902"/>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720" name="Google Shape;720;p68"/>
          <p:cNvCxnSpPr>
            <a:stCxn id="712" idx="3"/>
            <a:endCxn id="714" idx="1"/>
          </p:cNvCxnSpPr>
          <p:nvPr/>
        </p:nvCxnSpPr>
        <p:spPr>
          <a:xfrm flipH="1" rot="10800000">
            <a:off x="5731956" y="5875727"/>
            <a:ext cx="1945500" cy="3600"/>
          </a:xfrm>
          <a:prstGeom prst="straightConnector1">
            <a:avLst/>
          </a:prstGeom>
          <a:noFill/>
          <a:ln cap="flat" cmpd="sng" w="9525">
            <a:solidFill>
              <a:schemeClr val="dk2"/>
            </a:solidFill>
            <a:prstDash val="solid"/>
            <a:round/>
            <a:headEnd len="med" w="med" type="none"/>
            <a:tailEnd len="med" w="med" type="stealth"/>
          </a:ln>
        </p:spPr>
      </p:cxnSp>
      <p:pic>
        <p:nvPicPr>
          <p:cNvPr id="721" name="Google Shape;721;p68"/>
          <p:cNvPicPr preferRelativeResize="0"/>
          <p:nvPr/>
        </p:nvPicPr>
        <p:blipFill rotWithShape="1">
          <a:blip r:embed="rId6">
            <a:alphaModFix/>
          </a:blip>
          <a:srcRect b="0" l="0" r="0" t="0"/>
          <a:stretch/>
        </p:blipFill>
        <p:spPr>
          <a:xfrm>
            <a:off x="8443575" y="3254541"/>
            <a:ext cx="2915999" cy="456030"/>
          </a:xfrm>
          <a:prstGeom prst="rect">
            <a:avLst/>
          </a:prstGeom>
          <a:noFill/>
          <a:ln>
            <a:noFill/>
          </a:ln>
        </p:spPr>
      </p:pic>
      <p:pic>
        <p:nvPicPr>
          <p:cNvPr id="722" name="Google Shape;722;p68"/>
          <p:cNvPicPr preferRelativeResize="0"/>
          <p:nvPr/>
        </p:nvPicPr>
        <p:blipFill rotWithShape="1">
          <a:blip r:embed="rId7">
            <a:alphaModFix/>
          </a:blip>
          <a:srcRect b="0" l="0" r="0" t="0"/>
          <a:stretch/>
        </p:blipFill>
        <p:spPr>
          <a:xfrm>
            <a:off x="8443575" y="4990411"/>
            <a:ext cx="2073870" cy="646379"/>
          </a:xfrm>
          <a:prstGeom prst="rect">
            <a:avLst/>
          </a:prstGeom>
          <a:noFill/>
          <a:ln>
            <a:noFill/>
          </a:ln>
        </p:spPr>
      </p:pic>
      <p:pic>
        <p:nvPicPr>
          <p:cNvPr id="723" name="Google Shape;723;p68"/>
          <p:cNvPicPr preferRelativeResize="0"/>
          <p:nvPr/>
        </p:nvPicPr>
        <p:blipFill>
          <a:blip r:embed="rId8">
            <a:alphaModFix/>
          </a:blip>
          <a:stretch>
            <a:fillRect/>
          </a:stretch>
        </p:blipFill>
        <p:spPr>
          <a:xfrm>
            <a:off x="8443578" y="1431576"/>
            <a:ext cx="2134804" cy="615900"/>
          </a:xfrm>
          <a:prstGeom prst="rect">
            <a:avLst/>
          </a:prstGeom>
          <a:noFill/>
          <a:ln>
            <a:noFill/>
          </a:ln>
        </p:spPr>
      </p:pic>
      <p:grpSp>
        <p:nvGrpSpPr>
          <p:cNvPr id="724" name="Google Shape;724;p68"/>
          <p:cNvGrpSpPr/>
          <p:nvPr/>
        </p:nvGrpSpPr>
        <p:grpSpPr>
          <a:xfrm>
            <a:off x="1408675" y="4223156"/>
            <a:ext cx="2538556" cy="616031"/>
            <a:chOff x="1066625" y="4952431"/>
            <a:chExt cx="2538556" cy="616031"/>
          </a:xfrm>
        </p:grpSpPr>
        <p:pic>
          <p:nvPicPr>
            <p:cNvPr id="725" name="Google Shape;725;p68"/>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726" name="Google Shape;726;p68"/>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727" name="Google Shape;727;p68"/>
          <p:cNvGrpSpPr/>
          <p:nvPr/>
        </p:nvGrpSpPr>
        <p:grpSpPr>
          <a:xfrm>
            <a:off x="5152900" y="1431518"/>
            <a:ext cx="2538556" cy="616031"/>
            <a:chOff x="1066625" y="4952431"/>
            <a:chExt cx="2538556" cy="616031"/>
          </a:xfrm>
        </p:grpSpPr>
        <p:pic>
          <p:nvPicPr>
            <p:cNvPr id="728" name="Google Shape;728;p68"/>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729" name="Google Shape;729;p68"/>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730" name="Google Shape;730;p68"/>
          <p:cNvGrpSpPr/>
          <p:nvPr/>
        </p:nvGrpSpPr>
        <p:grpSpPr>
          <a:xfrm>
            <a:off x="5117461" y="3140275"/>
            <a:ext cx="2538556" cy="616031"/>
            <a:chOff x="1066625" y="4952431"/>
            <a:chExt cx="2538556" cy="616031"/>
          </a:xfrm>
        </p:grpSpPr>
        <p:pic>
          <p:nvPicPr>
            <p:cNvPr id="731" name="Google Shape;731;p68"/>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732" name="Google Shape;732;p68"/>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733" name="Google Shape;733;p68"/>
          <p:cNvGrpSpPr/>
          <p:nvPr/>
        </p:nvGrpSpPr>
        <p:grpSpPr>
          <a:xfrm>
            <a:off x="5139025" y="4944581"/>
            <a:ext cx="2538556" cy="616031"/>
            <a:chOff x="1066625" y="4952431"/>
            <a:chExt cx="2538556" cy="616031"/>
          </a:xfrm>
        </p:grpSpPr>
        <p:pic>
          <p:nvPicPr>
            <p:cNvPr id="734" name="Google Shape;734;p68"/>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735" name="Google Shape;735;p68"/>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sp>
        <p:nvSpPr>
          <p:cNvPr id="736" name="Google Shape;736;p68"/>
          <p:cNvSpPr/>
          <p:nvPr/>
        </p:nvSpPr>
        <p:spPr>
          <a:xfrm>
            <a:off x="1243200" y="1365475"/>
            <a:ext cx="10383900" cy="5023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68"/>
          <p:cNvPicPr preferRelativeResize="0"/>
          <p:nvPr/>
        </p:nvPicPr>
        <p:blipFill>
          <a:blip r:embed="rId10">
            <a:alphaModFix/>
          </a:blip>
          <a:stretch>
            <a:fillRect/>
          </a:stretch>
        </p:blipFill>
        <p:spPr>
          <a:xfrm>
            <a:off x="1304341" y="6000882"/>
            <a:ext cx="2538549" cy="32725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9"/>
          <p:cNvSpPr txBox="1"/>
          <p:nvPr>
            <p:ph idx="1" type="body"/>
          </p:nvPr>
        </p:nvSpPr>
        <p:spPr>
          <a:xfrm>
            <a:off x="846125" y="1986325"/>
            <a:ext cx="6918900" cy="165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“The European Genome-phenome Archive (EGA) is a service for permanent archiving and sharing of personally identifiable genetic, phenotypic, and clinical data generated for the purposes of biomedical research projects or in the context of research-focused healthcare systems.”</a:t>
            </a:r>
            <a:endParaRPr/>
          </a:p>
        </p:txBody>
      </p:sp>
      <p:sp>
        <p:nvSpPr>
          <p:cNvPr id="743" name="Google Shape;743;p69"/>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What about human sensitive data?</a:t>
            </a:r>
            <a:endParaRPr/>
          </a:p>
        </p:txBody>
      </p:sp>
      <p:sp>
        <p:nvSpPr>
          <p:cNvPr id="744" name="Google Shape;744;p69"/>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pic>
        <p:nvPicPr>
          <p:cNvPr id="745" name="Google Shape;745;p69"/>
          <p:cNvPicPr preferRelativeResize="0"/>
          <p:nvPr/>
        </p:nvPicPr>
        <p:blipFill>
          <a:blip r:embed="rId3">
            <a:alphaModFix/>
          </a:blip>
          <a:stretch>
            <a:fillRect/>
          </a:stretch>
        </p:blipFill>
        <p:spPr>
          <a:xfrm>
            <a:off x="8295725" y="1971450"/>
            <a:ext cx="3326525" cy="1060674"/>
          </a:xfrm>
          <a:prstGeom prst="rect">
            <a:avLst/>
          </a:prstGeom>
          <a:noFill/>
          <a:ln>
            <a:noFill/>
          </a:ln>
        </p:spPr>
      </p:pic>
      <p:sp>
        <p:nvSpPr>
          <p:cNvPr id="746" name="Google Shape;746;p69"/>
          <p:cNvSpPr txBox="1"/>
          <p:nvPr/>
        </p:nvSpPr>
        <p:spPr>
          <a:xfrm>
            <a:off x="6532850" y="2877513"/>
            <a:ext cx="5259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https://ega-archive.org/</a:t>
            </a:r>
            <a:endParaRPr sz="1000">
              <a:latin typeface="Montserrat"/>
              <a:ea typeface="Montserrat"/>
              <a:cs typeface="Montserrat"/>
              <a:sym typeface="Montserrat"/>
            </a:endParaRPr>
          </a:p>
        </p:txBody>
      </p:sp>
      <p:sp>
        <p:nvSpPr>
          <p:cNvPr id="747" name="Google Shape;747;p69"/>
          <p:cNvSpPr txBox="1"/>
          <p:nvPr>
            <p:ph idx="1" type="body"/>
          </p:nvPr>
        </p:nvSpPr>
        <p:spPr>
          <a:xfrm>
            <a:off x="2636550" y="3799725"/>
            <a:ext cx="7421100" cy="16515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Central metadata access</a:t>
            </a:r>
            <a:endParaRPr/>
          </a:p>
          <a:p>
            <a:pPr indent="-317500" lvl="0" marL="457200" marR="0" rtl="0" algn="l">
              <a:lnSpc>
                <a:spcPct val="100000"/>
              </a:lnSpc>
              <a:spcBef>
                <a:spcPts val="1000"/>
              </a:spcBef>
              <a:spcAft>
                <a:spcPts val="0"/>
              </a:spcAft>
              <a:buSzPts val="1400"/>
              <a:buChar char="●"/>
            </a:pPr>
            <a:r>
              <a:rPr lang="en-US"/>
              <a:t>Secure storage of sensitive data</a:t>
            </a:r>
            <a:endParaRPr/>
          </a:p>
          <a:p>
            <a:pPr indent="-317500" lvl="0" marL="457200" marR="0" rtl="0" algn="l">
              <a:lnSpc>
                <a:spcPct val="100000"/>
              </a:lnSpc>
              <a:spcBef>
                <a:spcPts val="1000"/>
              </a:spcBef>
              <a:spcAft>
                <a:spcPts val="0"/>
              </a:spcAft>
              <a:buSzPts val="1400"/>
              <a:buChar char="●"/>
            </a:pPr>
            <a:r>
              <a:rPr lang="en-US"/>
              <a:t>Data access defined, including Data Access Committees (DAC)</a:t>
            </a:r>
            <a:endParaRPr/>
          </a:p>
          <a:p>
            <a:pPr indent="-317500" lvl="0" marL="457200" marR="0" rtl="0" algn="l">
              <a:lnSpc>
                <a:spcPct val="100000"/>
              </a:lnSpc>
              <a:spcBef>
                <a:spcPts val="1000"/>
              </a:spcBef>
              <a:spcAft>
                <a:spcPts val="1000"/>
              </a:spcAft>
              <a:buSzPts val="1400"/>
              <a:buChar char="●"/>
            </a:pPr>
            <a:r>
              <a:rPr lang="en-US"/>
              <a:t>Different datasets may have different DACs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0"/>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Access types</a:t>
            </a:r>
            <a:endParaRPr/>
          </a:p>
        </p:txBody>
      </p:sp>
      <p:sp>
        <p:nvSpPr>
          <p:cNvPr id="753" name="Google Shape;753;p70"/>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754" name="Google Shape;754;p70"/>
          <p:cNvSpPr txBox="1"/>
          <p:nvPr/>
        </p:nvSpPr>
        <p:spPr>
          <a:xfrm>
            <a:off x="3632189" y="6487440"/>
            <a:ext cx="8528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Modified from https://rdmkit.elixir-europe.org/human_data#sharing-and-reusing-of-human-data</a:t>
            </a:r>
            <a:endParaRPr sz="1000">
              <a:latin typeface="Montserrat"/>
              <a:ea typeface="Montserrat"/>
              <a:cs typeface="Montserrat"/>
              <a:sym typeface="Montserrat"/>
            </a:endParaRPr>
          </a:p>
        </p:txBody>
      </p:sp>
      <p:sp>
        <p:nvSpPr>
          <p:cNvPr id="755" name="Google Shape;755;p70"/>
          <p:cNvSpPr txBox="1"/>
          <p:nvPr>
            <p:ph idx="1" type="body"/>
          </p:nvPr>
        </p:nvSpPr>
        <p:spPr>
          <a:xfrm>
            <a:off x="1255275" y="1605325"/>
            <a:ext cx="10293300" cy="4117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b="1" lang="en-US"/>
              <a:t>Open access:</a:t>
            </a:r>
            <a:r>
              <a:rPr lang="en-US"/>
              <a:t> Data is shared publicly. Open-access is a rarely used access mode for the sharing of human data. To use open-access researchers need to ensure that the data needs is anonymised, which is difficult in practice.</a:t>
            </a:r>
            <a:endParaRPr/>
          </a:p>
          <a:p>
            <a:pPr indent="0" lvl="0" marL="457200" marR="0" rtl="0" algn="l">
              <a:lnSpc>
                <a:spcPct val="100000"/>
              </a:lnSpc>
              <a:spcBef>
                <a:spcPts val="1000"/>
              </a:spcBef>
              <a:spcAft>
                <a:spcPts val="0"/>
              </a:spcAft>
              <a:buNone/>
            </a:pPr>
            <a:r>
              <a:t/>
            </a:r>
            <a:endParaRPr/>
          </a:p>
          <a:p>
            <a:pPr indent="-317500" lvl="0" marL="457200" marR="0" rtl="0" algn="l">
              <a:lnSpc>
                <a:spcPct val="100000"/>
              </a:lnSpc>
              <a:spcBef>
                <a:spcPts val="1000"/>
              </a:spcBef>
              <a:spcAft>
                <a:spcPts val="0"/>
              </a:spcAft>
              <a:buSzPts val="1400"/>
              <a:buChar char="●"/>
            </a:pPr>
            <a:r>
              <a:rPr b="1" lang="en-US"/>
              <a:t>Registered access:</a:t>
            </a:r>
            <a:r>
              <a:rPr lang="en-US"/>
              <a:t> Data is shared with researchers, who have been vouched for by their institution and who agree to abide by data usage policies. Datasets that are shared via registered-access would typically have no restrictions besides the condition that data is to be used for research.</a:t>
            </a:r>
            <a:endParaRPr/>
          </a:p>
          <a:p>
            <a:pPr indent="0" lvl="0" marL="457200" marR="0" rtl="0" algn="l">
              <a:lnSpc>
                <a:spcPct val="100000"/>
              </a:lnSpc>
              <a:spcBef>
                <a:spcPts val="1000"/>
              </a:spcBef>
              <a:spcAft>
                <a:spcPts val="0"/>
              </a:spcAft>
              <a:buNone/>
            </a:pPr>
            <a:r>
              <a:t/>
            </a:r>
            <a:endParaRPr/>
          </a:p>
          <a:p>
            <a:pPr indent="-317500" lvl="0" marL="457200" marR="0" rtl="0" algn="l">
              <a:lnSpc>
                <a:spcPct val="100000"/>
              </a:lnSpc>
              <a:spcBef>
                <a:spcPts val="1000"/>
              </a:spcBef>
              <a:spcAft>
                <a:spcPts val="1000"/>
              </a:spcAft>
              <a:buSzPts val="1400"/>
              <a:buChar char="●"/>
            </a:pPr>
            <a:r>
              <a:rPr b="1" lang="en-US"/>
              <a:t>Controlled access:</a:t>
            </a:r>
            <a:r>
              <a:rPr lang="en-US"/>
              <a:t> Access is reviewed and approved by a data access committee (DAC). Typically researchers who were involved in the primary collection of data will form the DAC. There can be a multitude of usage conditions, including allowed research topics, geographical regions, and recipients e.g. non-profit organisations.</a:t>
            </a:r>
            <a:endParaRPr/>
          </a:p>
        </p:txBody>
      </p:sp>
      <p:pic>
        <p:nvPicPr>
          <p:cNvPr id="756" name="Google Shape;756;p70"/>
          <p:cNvPicPr preferRelativeResize="0"/>
          <p:nvPr/>
        </p:nvPicPr>
        <p:blipFill>
          <a:blip r:embed="rId3">
            <a:alphaModFix/>
          </a:blip>
          <a:stretch>
            <a:fillRect/>
          </a:stretch>
        </p:blipFill>
        <p:spPr>
          <a:xfrm>
            <a:off x="365300" y="1345301"/>
            <a:ext cx="829475" cy="829496"/>
          </a:xfrm>
          <a:prstGeom prst="rect">
            <a:avLst/>
          </a:prstGeom>
          <a:noFill/>
          <a:ln>
            <a:noFill/>
          </a:ln>
        </p:spPr>
      </p:pic>
      <p:pic>
        <p:nvPicPr>
          <p:cNvPr id="757" name="Google Shape;757;p70"/>
          <p:cNvPicPr preferRelativeResize="0"/>
          <p:nvPr/>
        </p:nvPicPr>
        <p:blipFill>
          <a:blip r:embed="rId4">
            <a:alphaModFix/>
          </a:blip>
          <a:stretch>
            <a:fillRect/>
          </a:stretch>
        </p:blipFill>
        <p:spPr>
          <a:xfrm>
            <a:off x="365300" y="4561505"/>
            <a:ext cx="829475" cy="829496"/>
          </a:xfrm>
          <a:prstGeom prst="rect">
            <a:avLst/>
          </a:prstGeom>
          <a:noFill/>
          <a:ln>
            <a:noFill/>
          </a:ln>
        </p:spPr>
      </p:pic>
      <p:sp>
        <p:nvSpPr>
          <p:cNvPr id="758" name="Google Shape;758;p70"/>
          <p:cNvSpPr/>
          <p:nvPr/>
        </p:nvSpPr>
        <p:spPr>
          <a:xfrm>
            <a:off x="614824" y="2261575"/>
            <a:ext cx="314100" cy="2167200"/>
          </a:xfrm>
          <a:prstGeom prst="downArrow">
            <a:avLst>
              <a:gd fmla="val 50000" name="adj1"/>
              <a:gd fmla="val 50000" name="adj2"/>
            </a:avLst>
          </a:prstGeom>
          <a:solidFill>
            <a:srgbClr val="447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71"/>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Re-using data from the EGA</a:t>
            </a:r>
            <a:endParaRPr/>
          </a:p>
        </p:txBody>
      </p:sp>
      <p:sp>
        <p:nvSpPr>
          <p:cNvPr id="764" name="Google Shape;764;p71"/>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765" name="Google Shape;765;p71"/>
          <p:cNvSpPr txBox="1"/>
          <p:nvPr/>
        </p:nvSpPr>
        <p:spPr>
          <a:xfrm>
            <a:off x="6777400" y="4929651"/>
            <a:ext cx="5259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https://doi.org/10.1093/nar/gkab1059</a:t>
            </a:r>
            <a:endParaRPr sz="1000">
              <a:latin typeface="Montserrat"/>
              <a:ea typeface="Montserrat"/>
              <a:cs typeface="Montserrat"/>
              <a:sym typeface="Montserrat"/>
            </a:endParaRPr>
          </a:p>
        </p:txBody>
      </p:sp>
      <p:pic>
        <p:nvPicPr>
          <p:cNvPr id="766" name="Google Shape;766;p71"/>
          <p:cNvPicPr preferRelativeResize="0"/>
          <p:nvPr/>
        </p:nvPicPr>
        <p:blipFill>
          <a:blip r:embed="rId3">
            <a:alphaModFix/>
          </a:blip>
          <a:stretch>
            <a:fillRect/>
          </a:stretch>
        </p:blipFill>
        <p:spPr>
          <a:xfrm>
            <a:off x="5574050" y="1589650"/>
            <a:ext cx="6480600" cy="3340025"/>
          </a:xfrm>
          <a:prstGeom prst="rect">
            <a:avLst/>
          </a:prstGeom>
          <a:noFill/>
          <a:ln>
            <a:noFill/>
          </a:ln>
        </p:spPr>
      </p:pic>
      <p:sp>
        <p:nvSpPr>
          <p:cNvPr id="767" name="Google Shape;767;p71"/>
          <p:cNvSpPr txBox="1"/>
          <p:nvPr>
            <p:ph idx="1" type="body"/>
          </p:nvPr>
        </p:nvSpPr>
        <p:spPr>
          <a:xfrm>
            <a:off x="394700" y="1986325"/>
            <a:ext cx="5016300" cy="37407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AutoNum type="arabicPeriod"/>
            </a:pPr>
            <a:r>
              <a:rPr lang="en-US"/>
              <a:t>Submission after a Data Processing Agreement</a:t>
            </a:r>
            <a:endParaRPr/>
          </a:p>
          <a:p>
            <a:pPr indent="-317500" lvl="0" marL="457200" marR="0" rtl="0" algn="l">
              <a:lnSpc>
                <a:spcPct val="100000"/>
              </a:lnSpc>
              <a:spcBef>
                <a:spcPts val="1000"/>
              </a:spcBef>
              <a:spcAft>
                <a:spcPts val="0"/>
              </a:spcAft>
              <a:buSzPts val="1400"/>
              <a:buAutoNum type="arabicPeriod"/>
            </a:pPr>
            <a:r>
              <a:rPr lang="en-US"/>
              <a:t>A scientist discovers the dataset (e.g. through a </a:t>
            </a:r>
            <a:r>
              <a:rPr lang="en-US"/>
              <a:t>publication</a:t>
            </a:r>
            <a:r>
              <a:rPr lang="en-US"/>
              <a:t> or by navigating the EGA)</a:t>
            </a:r>
            <a:endParaRPr/>
          </a:p>
          <a:p>
            <a:pPr indent="-317500" lvl="0" marL="457200" marR="0" rtl="0" algn="l">
              <a:lnSpc>
                <a:spcPct val="100000"/>
              </a:lnSpc>
              <a:spcBef>
                <a:spcPts val="1000"/>
              </a:spcBef>
              <a:spcAft>
                <a:spcPts val="0"/>
              </a:spcAft>
              <a:buSzPts val="1400"/>
              <a:buAutoNum type="arabicPeriod"/>
            </a:pPr>
            <a:r>
              <a:rPr lang="en-US"/>
              <a:t>The DAC is contacted and a DAA is defined</a:t>
            </a:r>
            <a:endParaRPr/>
          </a:p>
          <a:p>
            <a:pPr indent="-317500" lvl="0" marL="457200" marR="0" rtl="0" algn="l">
              <a:lnSpc>
                <a:spcPct val="100000"/>
              </a:lnSpc>
              <a:spcBef>
                <a:spcPts val="1000"/>
              </a:spcBef>
              <a:spcAft>
                <a:spcPts val="0"/>
              </a:spcAft>
              <a:buSzPts val="1400"/>
              <a:buAutoNum type="arabicPeriod"/>
            </a:pPr>
            <a:r>
              <a:rPr lang="en-US"/>
              <a:t>EGA is informed of access permission</a:t>
            </a:r>
            <a:endParaRPr/>
          </a:p>
          <a:p>
            <a:pPr indent="-317500" lvl="0" marL="457200" marR="0" rtl="0" algn="l">
              <a:lnSpc>
                <a:spcPct val="100000"/>
              </a:lnSpc>
              <a:spcBef>
                <a:spcPts val="1000"/>
              </a:spcBef>
              <a:spcAft>
                <a:spcPts val="0"/>
              </a:spcAft>
              <a:buSzPts val="1400"/>
              <a:buAutoNum type="arabicPeriod"/>
            </a:pPr>
            <a:r>
              <a:rPr lang="en-US"/>
              <a:t>Scientist can access the data</a:t>
            </a:r>
            <a:endParaRPr/>
          </a:p>
          <a:p>
            <a:pPr indent="-317500" lvl="0" marL="457200" marR="0" rtl="0" algn="l">
              <a:lnSpc>
                <a:spcPct val="100000"/>
              </a:lnSpc>
              <a:spcBef>
                <a:spcPts val="1000"/>
              </a:spcBef>
              <a:spcAft>
                <a:spcPts val="1000"/>
              </a:spcAft>
              <a:buSzPts val="1400"/>
              <a:buAutoNum type="arabicPeriod"/>
            </a:pPr>
            <a:r>
              <a:rPr lang="en-US"/>
              <a:t>Data is downloaded and re-used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2"/>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Re-using data from the EGA</a:t>
            </a:r>
            <a:endParaRPr/>
          </a:p>
        </p:txBody>
      </p:sp>
      <p:sp>
        <p:nvSpPr>
          <p:cNvPr id="773" name="Google Shape;773;p72"/>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pic>
        <p:nvPicPr>
          <p:cNvPr id="774" name="Google Shape;774;p72"/>
          <p:cNvPicPr preferRelativeResize="0"/>
          <p:nvPr/>
        </p:nvPicPr>
        <p:blipFill>
          <a:blip r:embed="rId3">
            <a:alphaModFix/>
          </a:blip>
          <a:stretch>
            <a:fillRect/>
          </a:stretch>
        </p:blipFill>
        <p:spPr>
          <a:xfrm>
            <a:off x="2152700" y="1327960"/>
            <a:ext cx="7886600" cy="5249125"/>
          </a:xfrm>
          <a:prstGeom prst="rect">
            <a:avLst/>
          </a:prstGeom>
          <a:noFill/>
          <a:ln>
            <a:noFill/>
          </a:ln>
          <a:effectLst>
            <a:outerShdw blurRad="57150" rotWithShape="0" algn="bl" dir="5400000" dist="19050">
              <a:srgbClr val="000000">
                <a:alpha val="50000"/>
              </a:srgbClr>
            </a:outerShdw>
          </a:effectLst>
        </p:spPr>
      </p:pic>
      <p:sp>
        <p:nvSpPr>
          <p:cNvPr id="775" name="Google Shape;775;p72"/>
          <p:cNvSpPr txBox="1"/>
          <p:nvPr/>
        </p:nvSpPr>
        <p:spPr>
          <a:xfrm>
            <a:off x="4858226" y="6537447"/>
            <a:ext cx="5259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https://ega-archive.org/about/ega-statistics</a:t>
            </a:r>
            <a:endParaRPr sz="1000">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3"/>
          <p:cNvSpPr/>
          <p:nvPr/>
        </p:nvSpPr>
        <p:spPr>
          <a:xfrm>
            <a:off x="9650125" y="5523075"/>
            <a:ext cx="2174700" cy="84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3"/>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Submitting data to the EGA</a:t>
            </a:r>
            <a:endParaRPr/>
          </a:p>
        </p:txBody>
      </p:sp>
      <p:sp>
        <p:nvSpPr>
          <p:cNvPr id="782" name="Google Shape;782;p73"/>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783" name="Google Shape;783;p73"/>
          <p:cNvSpPr txBox="1"/>
          <p:nvPr/>
        </p:nvSpPr>
        <p:spPr>
          <a:xfrm>
            <a:off x="865285" y="6509111"/>
            <a:ext cx="5259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https://ega-archive.org/submission/quickguide</a:t>
            </a:r>
            <a:endParaRPr sz="1000">
              <a:latin typeface="Montserrat"/>
              <a:ea typeface="Montserrat"/>
              <a:cs typeface="Montserrat"/>
              <a:sym typeface="Montserrat"/>
            </a:endParaRPr>
          </a:p>
        </p:txBody>
      </p:sp>
      <p:pic>
        <p:nvPicPr>
          <p:cNvPr id="784" name="Google Shape;784;p73"/>
          <p:cNvPicPr preferRelativeResize="0"/>
          <p:nvPr/>
        </p:nvPicPr>
        <p:blipFill>
          <a:blip r:embed="rId3">
            <a:alphaModFix/>
          </a:blip>
          <a:stretch>
            <a:fillRect/>
          </a:stretch>
        </p:blipFill>
        <p:spPr>
          <a:xfrm>
            <a:off x="731425" y="1344575"/>
            <a:ext cx="5331098" cy="5215500"/>
          </a:xfrm>
          <a:prstGeom prst="rect">
            <a:avLst/>
          </a:prstGeom>
          <a:noFill/>
          <a:ln>
            <a:noFill/>
          </a:ln>
          <a:effectLst>
            <a:outerShdw blurRad="57150" rotWithShape="0" algn="bl" dir="5400000" dist="19050">
              <a:srgbClr val="000000">
                <a:alpha val="50000"/>
              </a:srgbClr>
            </a:outerShdw>
          </a:effectLst>
        </p:spPr>
      </p:pic>
      <p:sp>
        <p:nvSpPr>
          <p:cNvPr id="785" name="Google Shape;785;p73"/>
          <p:cNvSpPr/>
          <p:nvPr/>
        </p:nvSpPr>
        <p:spPr>
          <a:xfrm>
            <a:off x="305695" y="1746546"/>
            <a:ext cx="448500" cy="244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3"/>
          <p:cNvSpPr txBox="1"/>
          <p:nvPr/>
        </p:nvSpPr>
        <p:spPr>
          <a:xfrm>
            <a:off x="6604225" y="5498500"/>
            <a:ext cx="5259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https://ega-archive.org/submission</a:t>
            </a:r>
            <a:endParaRPr sz="1000">
              <a:latin typeface="Montserrat"/>
              <a:ea typeface="Montserrat"/>
              <a:cs typeface="Montserrat"/>
              <a:sym typeface="Montserrat"/>
            </a:endParaRPr>
          </a:p>
        </p:txBody>
      </p:sp>
      <p:pic>
        <p:nvPicPr>
          <p:cNvPr id="787" name="Google Shape;787;p73"/>
          <p:cNvPicPr preferRelativeResize="0"/>
          <p:nvPr/>
        </p:nvPicPr>
        <p:blipFill>
          <a:blip r:embed="rId4">
            <a:alphaModFix/>
          </a:blip>
          <a:stretch>
            <a:fillRect/>
          </a:stretch>
        </p:blipFill>
        <p:spPr>
          <a:xfrm>
            <a:off x="6623098" y="1337879"/>
            <a:ext cx="5201743" cy="4182231"/>
          </a:xfrm>
          <a:prstGeom prst="rect">
            <a:avLst/>
          </a:prstGeom>
          <a:noFill/>
          <a:ln>
            <a:noFill/>
          </a:ln>
          <a:effectLst>
            <a:outerShdw blurRad="57150" rotWithShape="0" algn="bl" dir="5400000" dist="19050">
              <a:srgbClr val="000000">
                <a:alpha val="50000"/>
              </a:srgbClr>
            </a:outerShdw>
          </a:effectLst>
        </p:spPr>
      </p:pic>
      <p:sp>
        <p:nvSpPr>
          <p:cNvPr id="788" name="Google Shape;788;p73"/>
          <p:cNvSpPr txBox="1"/>
          <p:nvPr>
            <p:ph idx="1" type="body"/>
          </p:nvPr>
        </p:nvSpPr>
        <p:spPr>
          <a:xfrm>
            <a:off x="6450400" y="6079600"/>
            <a:ext cx="5607300" cy="50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US"/>
              <a:t>What if the data cannot leave my country?</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4"/>
          <p:cNvSpPr txBox="1"/>
          <p:nvPr>
            <p:ph idx="1" type="body"/>
          </p:nvPr>
        </p:nvSpPr>
        <p:spPr>
          <a:xfrm>
            <a:off x="4935026" y="1986325"/>
            <a:ext cx="6918900" cy="321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a:t>
            </a:r>
            <a:r>
              <a:rPr lang="en-US"/>
              <a:t>Federated EGA strives to support the discovery of and secure access to human data globally, while respecting national data protection regulations, with the goal of accelerating disease research and understanding and improving human health.</a:t>
            </a:r>
            <a:r>
              <a:rPr lang="en-US"/>
              <a:t>”</a:t>
            </a:r>
            <a:endParaRPr/>
          </a:p>
        </p:txBody>
      </p:sp>
      <p:sp>
        <p:nvSpPr>
          <p:cNvPr id="794" name="Google Shape;794;p74"/>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Federated EGA</a:t>
            </a:r>
            <a:endParaRPr/>
          </a:p>
        </p:txBody>
      </p:sp>
      <p:sp>
        <p:nvSpPr>
          <p:cNvPr id="795" name="Google Shape;795;p74"/>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796" name="Google Shape;796;p74"/>
          <p:cNvSpPr txBox="1"/>
          <p:nvPr/>
        </p:nvSpPr>
        <p:spPr>
          <a:xfrm>
            <a:off x="1011450" y="3172600"/>
            <a:ext cx="2610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https://ega-archive.org/federated</a:t>
            </a:r>
            <a:endParaRPr sz="1000">
              <a:latin typeface="Montserrat"/>
              <a:ea typeface="Montserrat"/>
              <a:cs typeface="Montserrat"/>
              <a:sym typeface="Montserrat"/>
            </a:endParaRPr>
          </a:p>
        </p:txBody>
      </p:sp>
      <p:pic>
        <p:nvPicPr>
          <p:cNvPr id="797" name="Google Shape;797;p74"/>
          <p:cNvPicPr preferRelativeResize="0"/>
          <p:nvPr/>
        </p:nvPicPr>
        <p:blipFill>
          <a:blip r:embed="rId3">
            <a:alphaModFix/>
          </a:blip>
          <a:stretch>
            <a:fillRect/>
          </a:stretch>
        </p:blipFill>
        <p:spPr>
          <a:xfrm>
            <a:off x="846150" y="1960475"/>
            <a:ext cx="2775900" cy="1213775"/>
          </a:xfrm>
          <a:prstGeom prst="rect">
            <a:avLst/>
          </a:prstGeom>
          <a:noFill/>
          <a:ln>
            <a:noFill/>
          </a:ln>
        </p:spPr>
      </p:pic>
      <p:sp>
        <p:nvSpPr>
          <p:cNvPr id="798" name="Google Shape;798;p74"/>
          <p:cNvSpPr txBox="1"/>
          <p:nvPr>
            <p:ph idx="1" type="body"/>
          </p:nvPr>
        </p:nvSpPr>
        <p:spPr>
          <a:xfrm>
            <a:off x="3516600" y="4028325"/>
            <a:ext cx="5158800" cy="16515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Launched in September 2022</a:t>
            </a:r>
            <a:endParaRPr/>
          </a:p>
          <a:p>
            <a:pPr indent="-317500" lvl="0" marL="457200" marR="0" rtl="0" algn="l">
              <a:lnSpc>
                <a:spcPct val="100000"/>
              </a:lnSpc>
              <a:spcBef>
                <a:spcPts val="1000"/>
              </a:spcBef>
              <a:spcAft>
                <a:spcPts val="0"/>
              </a:spcAft>
              <a:buSzPts val="1400"/>
              <a:buChar char="●"/>
            </a:pPr>
            <a:r>
              <a:rPr lang="en-US"/>
              <a:t>Data does not leave the Local EGA</a:t>
            </a:r>
            <a:endParaRPr/>
          </a:p>
          <a:p>
            <a:pPr indent="-317500" lvl="0" marL="457200" marR="0" rtl="0" algn="l">
              <a:lnSpc>
                <a:spcPct val="100000"/>
              </a:lnSpc>
              <a:spcBef>
                <a:spcPts val="1000"/>
              </a:spcBef>
              <a:spcAft>
                <a:spcPts val="1000"/>
              </a:spcAft>
              <a:buSzPts val="1400"/>
              <a:buChar char="●"/>
            </a:pPr>
            <a:r>
              <a:rPr lang="en-US"/>
              <a:t>Dataset discovery through the Central EGA</a:t>
            </a:r>
            <a:endParaRPr/>
          </a:p>
        </p:txBody>
      </p:sp>
      <p:sp>
        <p:nvSpPr>
          <p:cNvPr id="799" name="Google Shape;799;p74"/>
          <p:cNvSpPr txBox="1"/>
          <p:nvPr/>
        </p:nvSpPr>
        <p:spPr>
          <a:xfrm>
            <a:off x="7627125" y="2988730"/>
            <a:ext cx="38865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https://doi.org/10.7490/f1000research.1118988.1</a:t>
            </a:r>
            <a:endParaRPr sz="1000">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75"/>
          <p:cNvPicPr preferRelativeResize="0"/>
          <p:nvPr/>
        </p:nvPicPr>
        <p:blipFill rotWithShape="1">
          <a:blip r:embed="rId3">
            <a:alphaModFix/>
          </a:blip>
          <a:srcRect b="0" l="22087" r="26040" t="10905"/>
          <a:stretch/>
        </p:blipFill>
        <p:spPr>
          <a:xfrm>
            <a:off x="7061800" y="414675"/>
            <a:ext cx="4971699" cy="5941701"/>
          </a:xfrm>
          <a:prstGeom prst="rect">
            <a:avLst/>
          </a:prstGeom>
          <a:noFill/>
          <a:ln>
            <a:noFill/>
          </a:ln>
        </p:spPr>
      </p:pic>
      <p:sp>
        <p:nvSpPr>
          <p:cNvPr id="805" name="Google Shape;805;p75"/>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Federated EGA</a:t>
            </a:r>
            <a:endParaRPr/>
          </a:p>
        </p:txBody>
      </p:sp>
      <p:sp>
        <p:nvSpPr>
          <p:cNvPr id="806" name="Google Shape;806;p75"/>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807" name="Google Shape;807;p75"/>
          <p:cNvSpPr txBox="1"/>
          <p:nvPr/>
        </p:nvSpPr>
        <p:spPr>
          <a:xfrm>
            <a:off x="6681900" y="6290700"/>
            <a:ext cx="5510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Modified from https://doi.org/10.7490/f1000research.1119478.1</a:t>
            </a:r>
            <a:endParaRPr sz="1000">
              <a:latin typeface="Montserrat"/>
              <a:ea typeface="Montserrat"/>
              <a:cs typeface="Montserrat"/>
              <a:sym typeface="Montserrat"/>
            </a:endParaRPr>
          </a:p>
        </p:txBody>
      </p:sp>
      <p:sp>
        <p:nvSpPr>
          <p:cNvPr id="808" name="Google Shape;808;p75"/>
          <p:cNvSpPr/>
          <p:nvPr/>
        </p:nvSpPr>
        <p:spPr>
          <a:xfrm>
            <a:off x="7061797" y="563431"/>
            <a:ext cx="1458900" cy="177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809" name="Google Shape;809;p75"/>
          <p:cNvPicPr preferRelativeResize="0"/>
          <p:nvPr/>
        </p:nvPicPr>
        <p:blipFill rotWithShape="1">
          <a:blip r:embed="rId4">
            <a:alphaModFix/>
          </a:blip>
          <a:srcRect b="0" l="0" r="72694" t="0"/>
          <a:stretch/>
        </p:blipFill>
        <p:spPr>
          <a:xfrm>
            <a:off x="7742014" y="5309570"/>
            <a:ext cx="266977" cy="311757"/>
          </a:xfrm>
          <a:prstGeom prst="rect">
            <a:avLst/>
          </a:prstGeom>
          <a:noFill/>
          <a:ln>
            <a:noFill/>
          </a:ln>
        </p:spPr>
      </p:pic>
      <p:pic>
        <p:nvPicPr>
          <p:cNvPr id="810" name="Google Shape;810;p75"/>
          <p:cNvPicPr preferRelativeResize="0"/>
          <p:nvPr/>
        </p:nvPicPr>
        <p:blipFill rotWithShape="1">
          <a:blip r:embed="rId4">
            <a:alphaModFix/>
          </a:blip>
          <a:srcRect b="0" l="0" r="72694" t="0"/>
          <a:stretch/>
        </p:blipFill>
        <p:spPr>
          <a:xfrm>
            <a:off x="9395167" y="2185865"/>
            <a:ext cx="266977" cy="311757"/>
          </a:xfrm>
          <a:prstGeom prst="rect">
            <a:avLst/>
          </a:prstGeom>
          <a:noFill/>
          <a:ln>
            <a:noFill/>
          </a:ln>
        </p:spPr>
      </p:pic>
      <p:pic>
        <p:nvPicPr>
          <p:cNvPr id="811" name="Google Shape;811;p75"/>
          <p:cNvPicPr preferRelativeResize="0"/>
          <p:nvPr/>
        </p:nvPicPr>
        <p:blipFill rotWithShape="1">
          <a:blip r:embed="rId4">
            <a:alphaModFix/>
          </a:blip>
          <a:srcRect b="0" l="0" r="72694" t="0"/>
          <a:stretch/>
        </p:blipFill>
        <p:spPr>
          <a:xfrm>
            <a:off x="9517606" y="3679698"/>
            <a:ext cx="266977" cy="311757"/>
          </a:xfrm>
          <a:prstGeom prst="rect">
            <a:avLst/>
          </a:prstGeom>
          <a:noFill/>
          <a:ln>
            <a:noFill/>
          </a:ln>
        </p:spPr>
      </p:pic>
      <p:pic>
        <p:nvPicPr>
          <p:cNvPr id="812" name="Google Shape;812;p75"/>
          <p:cNvPicPr preferRelativeResize="0"/>
          <p:nvPr/>
        </p:nvPicPr>
        <p:blipFill rotWithShape="1">
          <a:blip r:embed="rId4">
            <a:alphaModFix/>
          </a:blip>
          <a:srcRect b="0" l="0" r="72694" t="0"/>
          <a:stretch/>
        </p:blipFill>
        <p:spPr>
          <a:xfrm>
            <a:off x="9833507" y="2539840"/>
            <a:ext cx="266977" cy="311757"/>
          </a:xfrm>
          <a:prstGeom prst="rect">
            <a:avLst/>
          </a:prstGeom>
          <a:noFill/>
          <a:ln>
            <a:noFill/>
          </a:ln>
        </p:spPr>
      </p:pic>
      <p:grpSp>
        <p:nvGrpSpPr>
          <p:cNvPr id="813" name="Google Shape;813;p75"/>
          <p:cNvGrpSpPr/>
          <p:nvPr/>
        </p:nvGrpSpPr>
        <p:grpSpPr>
          <a:xfrm>
            <a:off x="8402165" y="5064576"/>
            <a:ext cx="404585" cy="404585"/>
            <a:chOff x="1129100" y="1557725"/>
            <a:chExt cx="388800" cy="388800"/>
          </a:xfrm>
        </p:grpSpPr>
        <p:sp>
          <p:nvSpPr>
            <p:cNvPr id="814" name="Google Shape;814;p75"/>
            <p:cNvSpPr/>
            <p:nvPr/>
          </p:nvSpPr>
          <p:spPr>
            <a:xfrm>
              <a:off x="1129100" y="1557725"/>
              <a:ext cx="388800" cy="388800"/>
            </a:xfrm>
            <a:prstGeom prst="ellipse">
              <a:avLst/>
            </a:prstGeom>
            <a:solidFill>
              <a:srgbClr val="FFFFFF"/>
            </a:solidFill>
            <a:ln cap="flat" cmpd="sng" w="28575">
              <a:solidFill>
                <a:srgbClr val="CA562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815" name="Google Shape;815;p75"/>
            <p:cNvPicPr preferRelativeResize="0"/>
            <p:nvPr/>
          </p:nvPicPr>
          <p:blipFill rotWithShape="1">
            <a:blip r:embed="rId4">
              <a:alphaModFix/>
            </a:blip>
            <a:srcRect b="0" l="0" r="72694" t="0"/>
            <a:stretch/>
          </p:blipFill>
          <p:spPr>
            <a:xfrm>
              <a:off x="1195213" y="1602321"/>
              <a:ext cx="256573" cy="299608"/>
            </a:xfrm>
            <a:prstGeom prst="rect">
              <a:avLst/>
            </a:prstGeom>
            <a:noFill/>
            <a:ln>
              <a:noFill/>
            </a:ln>
          </p:spPr>
        </p:pic>
      </p:grpSp>
      <p:grpSp>
        <p:nvGrpSpPr>
          <p:cNvPr id="816" name="Google Shape;816;p75"/>
          <p:cNvGrpSpPr/>
          <p:nvPr/>
        </p:nvGrpSpPr>
        <p:grpSpPr>
          <a:xfrm>
            <a:off x="8390911" y="3460317"/>
            <a:ext cx="404585" cy="404585"/>
            <a:chOff x="1129100" y="1557725"/>
            <a:chExt cx="388800" cy="388800"/>
          </a:xfrm>
        </p:grpSpPr>
        <p:sp>
          <p:nvSpPr>
            <p:cNvPr id="817" name="Google Shape;817;p75"/>
            <p:cNvSpPr/>
            <p:nvPr/>
          </p:nvSpPr>
          <p:spPr>
            <a:xfrm>
              <a:off x="1129100" y="1557725"/>
              <a:ext cx="388800" cy="388800"/>
            </a:xfrm>
            <a:prstGeom prst="ellipse">
              <a:avLst/>
            </a:prstGeom>
            <a:solidFill>
              <a:srgbClr val="FFFFFF"/>
            </a:solidFill>
            <a:ln cap="flat" cmpd="sng" w="28575">
              <a:solidFill>
                <a:srgbClr val="CA562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818" name="Google Shape;818;p75"/>
            <p:cNvPicPr preferRelativeResize="0"/>
            <p:nvPr/>
          </p:nvPicPr>
          <p:blipFill rotWithShape="1">
            <a:blip r:embed="rId4">
              <a:alphaModFix/>
            </a:blip>
            <a:srcRect b="0" l="0" r="72694" t="0"/>
            <a:stretch/>
          </p:blipFill>
          <p:spPr>
            <a:xfrm>
              <a:off x="1195213" y="1602321"/>
              <a:ext cx="256573" cy="299608"/>
            </a:xfrm>
            <a:prstGeom prst="rect">
              <a:avLst/>
            </a:prstGeom>
            <a:noFill/>
            <a:ln>
              <a:noFill/>
            </a:ln>
          </p:spPr>
        </p:pic>
      </p:grpSp>
      <p:pic>
        <p:nvPicPr>
          <p:cNvPr id="819" name="Google Shape;819;p75"/>
          <p:cNvPicPr preferRelativeResize="0"/>
          <p:nvPr/>
        </p:nvPicPr>
        <p:blipFill rotWithShape="1">
          <a:blip r:embed="rId4">
            <a:alphaModFix/>
          </a:blip>
          <a:srcRect b="0" l="0" r="72694" t="0"/>
          <a:stretch/>
        </p:blipFill>
        <p:spPr>
          <a:xfrm>
            <a:off x="10596811" y="1818307"/>
            <a:ext cx="266977" cy="311757"/>
          </a:xfrm>
          <a:prstGeom prst="rect">
            <a:avLst/>
          </a:prstGeom>
          <a:noFill/>
          <a:ln>
            <a:noFill/>
          </a:ln>
        </p:spPr>
      </p:pic>
      <p:sp>
        <p:nvSpPr>
          <p:cNvPr id="820" name="Google Shape;820;p75"/>
          <p:cNvSpPr/>
          <p:nvPr/>
        </p:nvSpPr>
        <p:spPr>
          <a:xfrm>
            <a:off x="6106672" y="1228081"/>
            <a:ext cx="1458900" cy="177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21" name="Google Shape;821;p75"/>
          <p:cNvGrpSpPr/>
          <p:nvPr/>
        </p:nvGrpSpPr>
        <p:grpSpPr>
          <a:xfrm>
            <a:off x="4730220" y="-31885"/>
            <a:ext cx="3304717" cy="3023924"/>
            <a:chOff x="3248100" y="202500"/>
            <a:chExt cx="2478600" cy="2268000"/>
          </a:xfrm>
        </p:grpSpPr>
        <p:sp>
          <p:nvSpPr>
            <p:cNvPr id="822" name="Google Shape;822;p75"/>
            <p:cNvSpPr/>
            <p:nvPr/>
          </p:nvSpPr>
          <p:spPr>
            <a:xfrm>
              <a:off x="3248100" y="202500"/>
              <a:ext cx="2478600" cy="2268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823" name="Google Shape;823;p75"/>
            <p:cNvPicPr preferRelativeResize="0"/>
            <p:nvPr/>
          </p:nvPicPr>
          <p:blipFill rotWithShape="1">
            <a:blip r:embed="rId5">
              <a:alphaModFix amt="99000"/>
            </a:blip>
            <a:srcRect b="69727" l="1712" r="93198" t="3946"/>
            <a:stretch/>
          </p:blipFill>
          <p:spPr>
            <a:xfrm>
              <a:off x="3248100" y="1060775"/>
              <a:ext cx="391649" cy="1409724"/>
            </a:xfrm>
            <a:prstGeom prst="rect">
              <a:avLst/>
            </a:prstGeom>
            <a:noFill/>
            <a:ln>
              <a:noFill/>
            </a:ln>
          </p:spPr>
        </p:pic>
        <p:sp>
          <p:nvSpPr>
            <p:cNvPr id="824" name="Google Shape;824;p75"/>
            <p:cNvSpPr txBox="1"/>
            <p:nvPr/>
          </p:nvSpPr>
          <p:spPr>
            <a:xfrm>
              <a:off x="3611900" y="665248"/>
              <a:ext cx="2114700" cy="259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t>Signed FEGA Collaboration Agreement</a:t>
              </a:r>
              <a:endParaRPr sz="1300"/>
            </a:p>
          </p:txBody>
        </p:sp>
        <p:pic>
          <p:nvPicPr>
            <p:cNvPr id="825" name="Google Shape;825;p75"/>
            <p:cNvPicPr preferRelativeResize="0"/>
            <p:nvPr/>
          </p:nvPicPr>
          <p:blipFill rotWithShape="1">
            <a:blip r:embed="rId4">
              <a:alphaModFix/>
            </a:blip>
            <a:srcRect b="0" l="0" r="72694" t="0"/>
            <a:stretch/>
          </p:blipFill>
          <p:spPr>
            <a:xfrm>
              <a:off x="3402715" y="697743"/>
              <a:ext cx="166313" cy="194210"/>
            </a:xfrm>
            <a:prstGeom prst="rect">
              <a:avLst/>
            </a:prstGeom>
            <a:noFill/>
            <a:ln>
              <a:noFill/>
            </a:ln>
          </p:spPr>
        </p:pic>
        <p:grpSp>
          <p:nvGrpSpPr>
            <p:cNvPr id="826" name="Google Shape;826;p75"/>
            <p:cNvGrpSpPr/>
            <p:nvPr/>
          </p:nvGrpSpPr>
          <p:grpSpPr>
            <a:xfrm>
              <a:off x="3359861" y="280060"/>
              <a:ext cx="252020" cy="252020"/>
              <a:chOff x="1129100" y="1557725"/>
              <a:chExt cx="388800" cy="388800"/>
            </a:xfrm>
          </p:grpSpPr>
          <p:sp>
            <p:nvSpPr>
              <p:cNvPr id="827" name="Google Shape;827;p75"/>
              <p:cNvSpPr/>
              <p:nvPr/>
            </p:nvSpPr>
            <p:spPr>
              <a:xfrm>
                <a:off x="1129100" y="1557725"/>
                <a:ext cx="388800" cy="388800"/>
              </a:xfrm>
              <a:prstGeom prst="ellipse">
                <a:avLst/>
              </a:prstGeom>
              <a:solidFill>
                <a:srgbClr val="FFFFFF"/>
              </a:solidFill>
              <a:ln cap="flat" cmpd="sng" w="28575">
                <a:solidFill>
                  <a:srgbClr val="CA562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828" name="Google Shape;828;p75"/>
              <p:cNvPicPr preferRelativeResize="0"/>
              <p:nvPr/>
            </p:nvPicPr>
            <p:blipFill rotWithShape="1">
              <a:blip r:embed="rId4">
                <a:alphaModFix/>
              </a:blip>
              <a:srcRect b="0" l="0" r="72694" t="0"/>
              <a:stretch/>
            </p:blipFill>
            <p:spPr>
              <a:xfrm>
                <a:off x="1195213" y="1602321"/>
                <a:ext cx="256573" cy="299608"/>
              </a:xfrm>
              <a:prstGeom prst="rect">
                <a:avLst/>
              </a:prstGeom>
              <a:noFill/>
              <a:ln>
                <a:noFill/>
              </a:ln>
            </p:spPr>
          </p:pic>
        </p:grpSp>
        <p:sp>
          <p:nvSpPr>
            <p:cNvPr id="829" name="Google Shape;829;p75"/>
            <p:cNvSpPr txBox="1"/>
            <p:nvPr/>
          </p:nvSpPr>
          <p:spPr>
            <a:xfrm>
              <a:off x="3611900" y="276475"/>
              <a:ext cx="2114700" cy="259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t>Central EGA</a:t>
              </a:r>
              <a:endParaRPr sz="1300"/>
            </a:p>
          </p:txBody>
        </p:sp>
        <p:sp>
          <p:nvSpPr>
            <p:cNvPr id="830" name="Google Shape;830;p75"/>
            <p:cNvSpPr txBox="1"/>
            <p:nvPr/>
          </p:nvSpPr>
          <p:spPr>
            <a:xfrm>
              <a:off x="3611900" y="2060000"/>
              <a:ext cx="2114700" cy="259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t>Expressed interest in joining FEGA Network</a:t>
              </a:r>
              <a:endParaRPr sz="1300"/>
            </a:p>
          </p:txBody>
        </p:sp>
        <p:sp>
          <p:nvSpPr>
            <p:cNvPr id="831" name="Google Shape;831;p75"/>
            <p:cNvSpPr txBox="1"/>
            <p:nvPr/>
          </p:nvSpPr>
          <p:spPr>
            <a:xfrm>
              <a:off x="3611900" y="1100138"/>
              <a:ext cx="2114700" cy="259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t>Joined FEGA Committees</a:t>
              </a:r>
              <a:endParaRPr sz="1300"/>
            </a:p>
          </p:txBody>
        </p:sp>
        <p:sp>
          <p:nvSpPr>
            <p:cNvPr id="832" name="Google Shape;832;p75"/>
            <p:cNvSpPr txBox="1"/>
            <p:nvPr/>
          </p:nvSpPr>
          <p:spPr>
            <a:xfrm>
              <a:off x="3611900" y="1580069"/>
              <a:ext cx="2114700" cy="259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t>Engaged in work to establish a FEGA node</a:t>
              </a:r>
              <a:endParaRPr sz="1300"/>
            </a:p>
          </p:txBody>
        </p:sp>
      </p:grpSp>
      <p:grpSp>
        <p:nvGrpSpPr>
          <p:cNvPr id="833" name="Google Shape;833;p75"/>
          <p:cNvGrpSpPr/>
          <p:nvPr/>
        </p:nvGrpSpPr>
        <p:grpSpPr>
          <a:xfrm>
            <a:off x="146350" y="3057775"/>
            <a:ext cx="6734125" cy="3125225"/>
            <a:chOff x="146350" y="3057775"/>
            <a:chExt cx="6734125" cy="3125225"/>
          </a:xfrm>
        </p:grpSpPr>
        <p:sp>
          <p:nvSpPr>
            <p:cNvPr id="834" name="Google Shape;834;p75"/>
            <p:cNvSpPr txBox="1"/>
            <p:nvPr/>
          </p:nvSpPr>
          <p:spPr>
            <a:xfrm>
              <a:off x="2268575" y="5844300"/>
              <a:ext cx="4611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https://ega-archive.github.io/FEGA-onboarding/</a:t>
              </a:r>
              <a:endParaRPr sz="1000">
                <a:latin typeface="Montserrat"/>
                <a:ea typeface="Montserrat"/>
                <a:cs typeface="Montserrat"/>
                <a:sym typeface="Montserrat"/>
              </a:endParaRPr>
            </a:p>
          </p:txBody>
        </p:sp>
        <p:pic>
          <p:nvPicPr>
            <p:cNvPr id="835" name="Google Shape;835;p75"/>
            <p:cNvPicPr preferRelativeResize="0"/>
            <p:nvPr/>
          </p:nvPicPr>
          <p:blipFill>
            <a:blip r:embed="rId6">
              <a:alphaModFix/>
            </a:blip>
            <a:stretch>
              <a:fillRect/>
            </a:stretch>
          </p:blipFill>
          <p:spPr>
            <a:xfrm>
              <a:off x="146350" y="3057775"/>
              <a:ext cx="6734103" cy="278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6"/>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short side note on computational workflows</a:t>
            </a:r>
            <a:endParaRPr/>
          </a:p>
          <a:p>
            <a:pPr indent="0" lvl="0" marL="228600" marR="0" rtl="0" algn="l">
              <a:lnSpc>
                <a:spcPct val="100000"/>
              </a:lnSpc>
              <a:spcBef>
                <a:spcPts val="0"/>
              </a:spcBef>
              <a:spcAft>
                <a:spcPts val="0"/>
              </a:spcAft>
              <a:buSzPts val="1400"/>
              <a:buFont typeface="Montserrat"/>
              <a:buNone/>
            </a:pPr>
            <a:r>
              <a:t/>
            </a:r>
            <a:endParaRPr/>
          </a:p>
        </p:txBody>
      </p:sp>
      <p:sp>
        <p:nvSpPr>
          <p:cNvPr id="841" name="Google Shape;841;p76"/>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Where can I find workflows?</a:t>
            </a:r>
            <a:endParaRPr/>
          </a:p>
        </p:txBody>
      </p:sp>
      <p:sp>
        <p:nvSpPr>
          <p:cNvPr id="842" name="Google Shape;842;p76"/>
          <p:cNvSpPr txBox="1"/>
          <p:nvPr/>
        </p:nvSpPr>
        <p:spPr>
          <a:xfrm>
            <a:off x="846150" y="1962324"/>
            <a:ext cx="3000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1"/>
                </a:solidFill>
                <a:latin typeface="Montserrat"/>
                <a:ea typeface="Montserrat"/>
                <a:cs typeface="Montserrat"/>
                <a:sym typeface="Montserrat"/>
              </a:rPr>
              <a:t>Platform/System specific repositories</a:t>
            </a:r>
            <a:endParaRPr sz="1300"/>
          </a:p>
        </p:txBody>
      </p:sp>
      <p:pic>
        <p:nvPicPr>
          <p:cNvPr id="843" name="Google Shape;843;p76"/>
          <p:cNvPicPr preferRelativeResize="0"/>
          <p:nvPr/>
        </p:nvPicPr>
        <p:blipFill rotWithShape="1">
          <a:blip r:embed="rId3">
            <a:alphaModFix/>
          </a:blip>
          <a:srcRect b="0" l="0" r="0" t="0"/>
          <a:stretch/>
        </p:blipFill>
        <p:spPr>
          <a:xfrm>
            <a:off x="1391901" y="4290259"/>
            <a:ext cx="1908478" cy="1190982"/>
          </a:xfrm>
          <a:prstGeom prst="rect">
            <a:avLst/>
          </a:prstGeom>
          <a:noFill/>
          <a:ln>
            <a:noFill/>
          </a:ln>
          <a:effectLst>
            <a:outerShdw blurRad="57150" rotWithShape="0" algn="bl" dir="5400000" dist="19050">
              <a:srgbClr val="000000">
                <a:alpha val="49800"/>
              </a:srgbClr>
            </a:outerShdw>
          </a:effectLst>
        </p:spPr>
      </p:pic>
      <p:pic>
        <p:nvPicPr>
          <p:cNvPr id="844" name="Google Shape;844;p76"/>
          <p:cNvPicPr preferRelativeResize="0"/>
          <p:nvPr/>
        </p:nvPicPr>
        <p:blipFill rotWithShape="1">
          <a:blip r:embed="rId4">
            <a:alphaModFix/>
          </a:blip>
          <a:srcRect b="12899" l="0" r="5177" t="0"/>
          <a:stretch/>
        </p:blipFill>
        <p:spPr>
          <a:xfrm>
            <a:off x="1005840" y="5764974"/>
            <a:ext cx="2680575" cy="377100"/>
          </a:xfrm>
          <a:prstGeom prst="rect">
            <a:avLst/>
          </a:prstGeom>
          <a:noFill/>
          <a:ln>
            <a:noFill/>
          </a:ln>
          <a:effectLst>
            <a:outerShdw blurRad="57150" rotWithShape="0" algn="bl" dir="5400000" dist="19050">
              <a:srgbClr val="000000">
                <a:alpha val="49800"/>
              </a:srgbClr>
            </a:outerShdw>
          </a:effectLst>
        </p:spPr>
      </p:pic>
      <p:pic>
        <p:nvPicPr>
          <p:cNvPr id="845" name="Google Shape;845;p76"/>
          <p:cNvPicPr preferRelativeResize="0"/>
          <p:nvPr/>
        </p:nvPicPr>
        <p:blipFill rotWithShape="1">
          <a:blip r:embed="rId5">
            <a:alphaModFix/>
          </a:blip>
          <a:srcRect b="0" l="0" r="0" t="0"/>
          <a:stretch/>
        </p:blipFill>
        <p:spPr>
          <a:xfrm>
            <a:off x="1709052" y="3112613"/>
            <a:ext cx="1274200" cy="451067"/>
          </a:xfrm>
          <a:prstGeom prst="rect">
            <a:avLst/>
          </a:prstGeom>
          <a:noFill/>
          <a:ln>
            <a:noFill/>
          </a:ln>
        </p:spPr>
      </p:pic>
      <p:sp>
        <p:nvSpPr>
          <p:cNvPr id="846" name="Google Shape;846;p76"/>
          <p:cNvSpPr txBox="1"/>
          <p:nvPr/>
        </p:nvSpPr>
        <p:spPr>
          <a:xfrm>
            <a:off x="270875" y="3611348"/>
            <a:ext cx="4432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300">
                <a:latin typeface="Montserrat"/>
                <a:ea typeface="Montserrat"/>
                <a:cs typeface="Montserrat"/>
                <a:sym typeface="Montserrat"/>
              </a:rPr>
              <a:t>IWC - Intergalactic Workflow Commission</a:t>
            </a:r>
            <a:endParaRPr sz="1300">
              <a:latin typeface="Montserrat"/>
              <a:ea typeface="Montserrat"/>
              <a:cs typeface="Montserrat"/>
              <a:sym typeface="Montserrat"/>
            </a:endParaRPr>
          </a:p>
        </p:txBody>
      </p:sp>
      <p:sp>
        <p:nvSpPr>
          <p:cNvPr id="847" name="Google Shape;847;p76"/>
          <p:cNvSpPr txBox="1"/>
          <p:nvPr/>
        </p:nvSpPr>
        <p:spPr>
          <a:xfrm>
            <a:off x="8952350" y="1962324"/>
            <a:ext cx="3000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1"/>
                </a:solidFill>
                <a:latin typeface="Montserrat"/>
                <a:ea typeface="Montserrat"/>
                <a:cs typeface="Montserrat"/>
                <a:sym typeface="Montserrat"/>
              </a:rPr>
              <a:t>Generalist data</a:t>
            </a:r>
            <a:r>
              <a:rPr lang="en-US" sz="1900">
                <a:solidFill>
                  <a:schemeClr val="dk1"/>
                </a:solidFill>
                <a:latin typeface="Montserrat"/>
                <a:ea typeface="Montserrat"/>
                <a:cs typeface="Montserrat"/>
                <a:sym typeface="Montserrat"/>
              </a:rPr>
              <a:t> repositories</a:t>
            </a:r>
            <a:endParaRPr sz="1300"/>
          </a:p>
        </p:txBody>
      </p:sp>
      <p:pic>
        <p:nvPicPr>
          <p:cNvPr id="848" name="Google Shape;848;p76"/>
          <p:cNvPicPr preferRelativeResize="0"/>
          <p:nvPr/>
        </p:nvPicPr>
        <p:blipFill rotWithShape="1">
          <a:blip r:embed="rId6">
            <a:alphaModFix/>
          </a:blip>
          <a:srcRect b="0" l="0" r="0" t="0"/>
          <a:stretch/>
        </p:blipFill>
        <p:spPr>
          <a:xfrm>
            <a:off x="9815250" y="3010795"/>
            <a:ext cx="1274200" cy="489434"/>
          </a:xfrm>
          <a:prstGeom prst="rect">
            <a:avLst/>
          </a:prstGeom>
          <a:noFill/>
          <a:ln>
            <a:noFill/>
          </a:ln>
        </p:spPr>
      </p:pic>
      <p:pic>
        <p:nvPicPr>
          <p:cNvPr descr="OpenAIRE Guidelines — OpenAIRE Guidelines documentation" id="849" name="Google Shape;849;p76"/>
          <p:cNvPicPr preferRelativeResize="0"/>
          <p:nvPr/>
        </p:nvPicPr>
        <p:blipFill rotWithShape="1">
          <a:blip r:embed="rId7">
            <a:alphaModFix/>
          </a:blip>
          <a:srcRect b="0" l="0" r="0" t="0"/>
          <a:stretch/>
        </p:blipFill>
        <p:spPr>
          <a:xfrm>
            <a:off x="9952124" y="3869924"/>
            <a:ext cx="1000450" cy="1000450"/>
          </a:xfrm>
          <a:prstGeom prst="rect">
            <a:avLst/>
          </a:prstGeom>
          <a:noFill/>
          <a:ln>
            <a:noFill/>
          </a:ln>
        </p:spPr>
      </p:pic>
      <p:sp>
        <p:nvSpPr>
          <p:cNvPr id="850" name="Google Shape;850;p76"/>
          <p:cNvSpPr txBox="1"/>
          <p:nvPr/>
        </p:nvSpPr>
        <p:spPr>
          <a:xfrm>
            <a:off x="4899250" y="1962324"/>
            <a:ext cx="3000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1"/>
                </a:solidFill>
                <a:latin typeface="Montserrat"/>
                <a:ea typeface="Montserrat"/>
                <a:cs typeface="Montserrat"/>
                <a:sym typeface="Montserrat"/>
              </a:rPr>
              <a:t>The Git based repositories</a:t>
            </a:r>
            <a:endParaRPr sz="1300"/>
          </a:p>
        </p:txBody>
      </p:sp>
      <p:pic>
        <p:nvPicPr>
          <p:cNvPr descr="GitHub Logo | Symbol, History, PNG (3840*2160)" id="851" name="Google Shape;851;p76"/>
          <p:cNvPicPr preferRelativeResize="0"/>
          <p:nvPr/>
        </p:nvPicPr>
        <p:blipFill rotWithShape="1">
          <a:blip r:embed="rId8">
            <a:alphaModFix/>
          </a:blip>
          <a:srcRect b="0" l="0" r="0" t="0"/>
          <a:stretch/>
        </p:blipFill>
        <p:spPr>
          <a:xfrm>
            <a:off x="5762138" y="3250854"/>
            <a:ext cx="1274200" cy="716769"/>
          </a:xfrm>
          <a:prstGeom prst="rect">
            <a:avLst/>
          </a:prstGeom>
          <a:noFill/>
          <a:ln>
            <a:noFill/>
          </a:ln>
        </p:spPr>
      </p:pic>
      <p:pic>
        <p:nvPicPr>
          <p:cNvPr id="852" name="Google Shape;852;p76"/>
          <p:cNvPicPr preferRelativeResize="0"/>
          <p:nvPr/>
        </p:nvPicPr>
        <p:blipFill rotWithShape="1">
          <a:blip r:embed="rId9">
            <a:alphaModFix/>
          </a:blip>
          <a:srcRect b="0" l="0" r="0" t="0"/>
          <a:stretch/>
        </p:blipFill>
        <p:spPr>
          <a:xfrm>
            <a:off x="5992884" y="4303340"/>
            <a:ext cx="812729" cy="68700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7"/>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Using a registry to overcome fragmentation</a:t>
            </a:r>
            <a:endParaRPr/>
          </a:p>
          <a:p>
            <a:pPr indent="0" lvl="0" marL="228600" marR="0" rtl="0" algn="l">
              <a:lnSpc>
                <a:spcPct val="100000"/>
              </a:lnSpc>
              <a:spcBef>
                <a:spcPts val="0"/>
              </a:spcBef>
              <a:spcAft>
                <a:spcPts val="0"/>
              </a:spcAft>
              <a:buSzPts val="1400"/>
              <a:buFont typeface="Montserrat"/>
              <a:buNone/>
            </a:pPr>
            <a:r>
              <a:t/>
            </a:r>
            <a:endParaRPr/>
          </a:p>
        </p:txBody>
      </p:sp>
      <p:sp>
        <p:nvSpPr>
          <p:cNvPr id="858" name="Google Shape;858;p77"/>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pic>
        <p:nvPicPr>
          <p:cNvPr id="859" name="Google Shape;859;p77"/>
          <p:cNvPicPr preferRelativeResize="0"/>
          <p:nvPr/>
        </p:nvPicPr>
        <p:blipFill>
          <a:blip r:embed="rId3">
            <a:alphaModFix/>
          </a:blip>
          <a:stretch>
            <a:fillRect/>
          </a:stretch>
        </p:blipFill>
        <p:spPr>
          <a:xfrm>
            <a:off x="2243600" y="1348825"/>
            <a:ext cx="7704800" cy="5225975"/>
          </a:xfrm>
          <a:prstGeom prst="rect">
            <a:avLst/>
          </a:prstGeom>
          <a:noFill/>
          <a:ln>
            <a:noFill/>
          </a:ln>
          <a:effectLst>
            <a:outerShdw blurRad="57150" rotWithShape="0" algn="bl" dir="5400000" dist="19050">
              <a:srgbClr val="000000">
                <a:alpha val="50000"/>
              </a:srgbClr>
            </a:outerShdw>
          </a:effectLst>
        </p:spPr>
      </p:pic>
      <p:sp>
        <p:nvSpPr>
          <p:cNvPr id="860" name="Google Shape;860;p77"/>
          <p:cNvSpPr txBox="1"/>
          <p:nvPr/>
        </p:nvSpPr>
        <p:spPr>
          <a:xfrm>
            <a:off x="4438300" y="6531612"/>
            <a:ext cx="5510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https://workflowhub.eu/</a:t>
            </a:r>
            <a:endParaRPr sz="1000">
              <a:latin typeface="Montserrat"/>
              <a:ea typeface="Montserrat"/>
              <a:cs typeface="Montserrat"/>
              <a:sym typeface="Montserrat"/>
            </a:endParaRPr>
          </a:p>
        </p:txBody>
      </p:sp>
      <p:sp>
        <p:nvSpPr>
          <p:cNvPr id="861" name="Google Shape;861;p77"/>
          <p:cNvSpPr txBox="1"/>
          <p:nvPr>
            <p:ph idx="1" type="body"/>
          </p:nvPr>
        </p:nvSpPr>
        <p:spPr>
          <a:xfrm>
            <a:off x="32676" y="3042450"/>
            <a:ext cx="2211000" cy="144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Start: April 2020</a:t>
            </a:r>
            <a:endParaRPr/>
          </a:p>
          <a:p>
            <a:pPr indent="0" lvl="0" marL="0" marR="0" rtl="0" algn="ctr">
              <a:lnSpc>
                <a:spcPct val="100000"/>
              </a:lnSpc>
              <a:spcBef>
                <a:spcPts val="0"/>
              </a:spcBef>
              <a:spcAft>
                <a:spcPts val="0"/>
              </a:spcAft>
              <a:buNone/>
            </a:pPr>
            <a:r>
              <a:rPr lang="en-US"/>
              <a:t>Launch: Sept 2022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How to find a repository?</a:t>
            </a:r>
            <a:endParaRPr/>
          </a:p>
        </p:txBody>
      </p:sp>
      <p:pic>
        <p:nvPicPr>
          <p:cNvPr id="148" name="Google Shape;148;p24"/>
          <p:cNvPicPr preferRelativeResize="0"/>
          <p:nvPr/>
        </p:nvPicPr>
        <p:blipFill>
          <a:blip r:embed="rId3">
            <a:alphaModFix/>
          </a:blip>
          <a:stretch>
            <a:fillRect/>
          </a:stretch>
        </p:blipFill>
        <p:spPr>
          <a:xfrm>
            <a:off x="364300" y="1451880"/>
            <a:ext cx="2990850" cy="1657350"/>
          </a:xfrm>
          <a:prstGeom prst="rect">
            <a:avLst/>
          </a:prstGeom>
          <a:noFill/>
          <a:ln>
            <a:noFill/>
          </a:ln>
          <a:effectLst>
            <a:outerShdw blurRad="57150" rotWithShape="0" algn="bl" dir="5400000" dist="19050">
              <a:srgbClr val="000000">
                <a:alpha val="50000"/>
              </a:srgbClr>
            </a:outerShdw>
          </a:effectLst>
        </p:spPr>
      </p:pic>
      <p:sp>
        <p:nvSpPr>
          <p:cNvPr id="149" name="Google Shape;149;p24"/>
          <p:cNvSpPr txBox="1"/>
          <p:nvPr/>
        </p:nvSpPr>
        <p:spPr>
          <a:xfrm>
            <a:off x="1389251" y="3033025"/>
            <a:ext cx="1965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https://www.re3data.org/</a:t>
            </a:r>
            <a:endParaRPr sz="1000">
              <a:latin typeface="Montserrat"/>
              <a:ea typeface="Montserrat"/>
              <a:cs typeface="Montserrat"/>
              <a:sym typeface="Montserrat"/>
            </a:endParaRPr>
          </a:p>
        </p:txBody>
      </p:sp>
      <p:pic>
        <p:nvPicPr>
          <p:cNvPr id="150" name="Google Shape;150;p24"/>
          <p:cNvPicPr preferRelativeResize="0"/>
          <p:nvPr/>
        </p:nvPicPr>
        <p:blipFill rotWithShape="1">
          <a:blip r:embed="rId4">
            <a:alphaModFix/>
          </a:blip>
          <a:srcRect b="0" l="0" r="44490" t="0"/>
          <a:stretch/>
        </p:blipFill>
        <p:spPr>
          <a:xfrm>
            <a:off x="973900" y="3524125"/>
            <a:ext cx="4153124" cy="833950"/>
          </a:xfrm>
          <a:prstGeom prst="rect">
            <a:avLst/>
          </a:prstGeom>
          <a:noFill/>
          <a:ln>
            <a:noFill/>
          </a:ln>
          <a:effectLst>
            <a:outerShdw blurRad="57150" rotWithShape="0" algn="bl" dir="5400000" dist="19050">
              <a:srgbClr val="000000">
                <a:alpha val="50000"/>
              </a:srgbClr>
            </a:outerShdw>
          </a:effectLst>
        </p:spPr>
      </p:pic>
      <p:sp>
        <p:nvSpPr>
          <p:cNvPr id="151" name="Google Shape;151;p24"/>
          <p:cNvSpPr txBox="1"/>
          <p:nvPr/>
        </p:nvSpPr>
        <p:spPr>
          <a:xfrm>
            <a:off x="3161126" y="4291507"/>
            <a:ext cx="1965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https://fairsharing.org/</a:t>
            </a:r>
            <a:endParaRPr sz="1000">
              <a:latin typeface="Montserrat"/>
              <a:ea typeface="Montserrat"/>
              <a:cs typeface="Montserrat"/>
              <a:sym typeface="Montserrat"/>
            </a:endParaRPr>
          </a:p>
        </p:txBody>
      </p:sp>
      <p:pic>
        <p:nvPicPr>
          <p:cNvPr id="152" name="Google Shape;152;p24"/>
          <p:cNvPicPr preferRelativeResize="0"/>
          <p:nvPr/>
        </p:nvPicPr>
        <p:blipFill>
          <a:blip r:embed="rId5">
            <a:alphaModFix/>
          </a:blip>
          <a:stretch>
            <a:fillRect/>
          </a:stretch>
        </p:blipFill>
        <p:spPr>
          <a:xfrm>
            <a:off x="364300" y="4722250"/>
            <a:ext cx="3738950" cy="1344500"/>
          </a:xfrm>
          <a:prstGeom prst="rect">
            <a:avLst/>
          </a:prstGeom>
          <a:noFill/>
          <a:ln>
            <a:noFill/>
          </a:ln>
          <a:effectLst>
            <a:outerShdw blurRad="57150" rotWithShape="0" algn="bl" dir="5400000" dist="19050">
              <a:srgbClr val="000000">
                <a:alpha val="50000"/>
              </a:srgbClr>
            </a:outerShdw>
          </a:effectLst>
        </p:spPr>
      </p:pic>
      <p:sp>
        <p:nvSpPr>
          <p:cNvPr id="153" name="Google Shape;153;p24"/>
          <p:cNvSpPr txBox="1"/>
          <p:nvPr/>
        </p:nvSpPr>
        <p:spPr>
          <a:xfrm>
            <a:off x="364299" y="5982450"/>
            <a:ext cx="373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https://www.nature.com/sdata/policies/repositories</a:t>
            </a:r>
            <a:endParaRPr sz="1000">
              <a:latin typeface="Montserrat"/>
              <a:ea typeface="Montserrat"/>
              <a:cs typeface="Montserrat"/>
              <a:sym typeface="Montserrat"/>
            </a:endParaRPr>
          </a:p>
        </p:txBody>
      </p:sp>
      <p:grpSp>
        <p:nvGrpSpPr>
          <p:cNvPr id="154" name="Google Shape;154;p24"/>
          <p:cNvGrpSpPr/>
          <p:nvPr/>
        </p:nvGrpSpPr>
        <p:grpSpPr>
          <a:xfrm>
            <a:off x="6824825" y="3492793"/>
            <a:ext cx="4951705" cy="1607007"/>
            <a:chOff x="7164525" y="-7"/>
            <a:chExt cx="4951705" cy="1607007"/>
          </a:xfrm>
        </p:grpSpPr>
        <p:pic>
          <p:nvPicPr>
            <p:cNvPr id="155" name="Google Shape;155;p24"/>
            <p:cNvPicPr preferRelativeResize="0"/>
            <p:nvPr/>
          </p:nvPicPr>
          <p:blipFill>
            <a:blip r:embed="rId6">
              <a:alphaModFix/>
            </a:blip>
            <a:stretch>
              <a:fillRect/>
            </a:stretch>
          </p:blipFill>
          <p:spPr>
            <a:xfrm>
              <a:off x="7164525" y="-7"/>
              <a:ext cx="4951705" cy="1344500"/>
            </a:xfrm>
            <a:prstGeom prst="rect">
              <a:avLst/>
            </a:prstGeom>
            <a:noFill/>
            <a:ln>
              <a:noFill/>
            </a:ln>
            <a:effectLst>
              <a:outerShdw blurRad="57150" rotWithShape="0" algn="bl" dir="5400000" dist="19050">
                <a:srgbClr val="000000">
                  <a:alpha val="50000"/>
                </a:srgbClr>
              </a:outerShdw>
            </a:effectLst>
          </p:spPr>
        </p:pic>
        <p:sp>
          <p:nvSpPr>
            <p:cNvPr id="156" name="Google Shape;156;p24"/>
            <p:cNvSpPr txBox="1"/>
            <p:nvPr/>
          </p:nvSpPr>
          <p:spPr>
            <a:xfrm>
              <a:off x="8377324" y="1268300"/>
              <a:ext cx="373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https://www.ebi.ac.uk/submission/</a:t>
              </a:r>
              <a:endParaRPr sz="1000">
                <a:latin typeface="Montserrat"/>
                <a:ea typeface="Montserrat"/>
                <a:cs typeface="Montserrat"/>
                <a:sym typeface="Montserrat"/>
              </a:endParaRPr>
            </a:p>
          </p:txBody>
        </p:sp>
        <p:pic>
          <p:nvPicPr>
            <p:cNvPr id="157" name="Google Shape;157;p24"/>
            <p:cNvPicPr preferRelativeResize="0"/>
            <p:nvPr/>
          </p:nvPicPr>
          <p:blipFill>
            <a:blip r:embed="rId7">
              <a:alphaModFix/>
            </a:blip>
            <a:stretch>
              <a:fillRect/>
            </a:stretch>
          </p:blipFill>
          <p:spPr>
            <a:xfrm>
              <a:off x="10486507" y="9632"/>
              <a:ext cx="1620074" cy="501425"/>
            </a:xfrm>
            <a:prstGeom prst="rect">
              <a:avLst/>
            </a:prstGeom>
            <a:noFill/>
            <a:ln>
              <a:noFill/>
            </a:ln>
          </p:spPr>
        </p:pic>
      </p:grpSp>
      <p:grpSp>
        <p:nvGrpSpPr>
          <p:cNvPr id="158" name="Google Shape;158;p24"/>
          <p:cNvGrpSpPr/>
          <p:nvPr/>
        </p:nvGrpSpPr>
        <p:grpSpPr>
          <a:xfrm>
            <a:off x="5080975" y="1515451"/>
            <a:ext cx="5878885" cy="1933005"/>
            <a:chOff x="5995375" y="2048851"/>
            <a:chExt cx="5878885" cy="1933005"/>
          </a:xfrm>
        </p:grpSpPr>
        <p:pic>
          <p:nvPicPr>
            <p:cNvPr id="159" name="Google Shape;159;p24"/>
            <p:cNvPicPr preferRelativeResize="0"/>
            <p:nvPr/>
          </p:nvPicPr>
          <p:blipFill>
            <a:blip r:embed="rId8">
              <a:alphaModFix/>
            </a:blip>
            <a:stretch>
              <a:fillRect/>
            </a:stretch>
          </p:blipFill>
          <p:spPr>
            <a:xfrm>
              <a:off x="5995375" y="2048851"/>
              <a:ext cx="5878885" cy="1657350"/>
            </a:xfrm>
            <a:prstGeom prst="rect">
              <a:avLst/>
            </a:prstGeom>
            <a:noFill/>
            <a:ln>
              <a:noFill/>
            </a:ln>
            <a:effectLst>
              <a:outerShdw blurRad="57150" rotWithShape="0" algn="bl" dir="5400000" dist="19050">
                <a:srgbClr val="000000">
                  <a:alpha val="50000"/>
                </a:srgbClr>
              </a:outerShdw>
            </a:effectLst>
          </p:spPr>
        </p:pic>
        <p:sp>
          <p:nvSpPr>
            <p:cNvPr id="160" name="Google Shape;160;p24"/>
            <p:cNvSpPr txBox="1"/>
            <p:nvPr/>
          </p:nvSpPr>
          <p:spPr>
            <a:xfrm>
              <a:off x="8116085" y="3643156"/>
              <a:ext cx="373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https://elixir-europe.org/platforms/data</a:t>
              </a:r>
              <a:endParaRPr sz="1000">
                <a:latin typeface="Montserrat"/>
                <a:ea typeface="Montserrat"/>
                <a:cs typeface="Montserrat"/>
                <a:sym typeface="Montserrat"/>
              </a:endParaRPr>
            </a:p>
          </p:txBody>
        </p:sp>
      </p:grpSp>
      <p:pic>
        <p:nvPicPr>
          <p:cNvPr id="161" name="Google Shape;161;p24"/>
          <p:cNvPicPr preferRelativeResize="0"/>
          <p:nvPr/>
        </p:nvPicPr>
        <p:blipFill>
          <a:blip r:embed="rId9">
            <a:alphaModFix/>
          </a:blip>
          <a:stretch>
            <a:fillRect/>
          </a:stretch>
        </p:blipFill>
        <p:spPr>
          <a:xfrm>
            <a:off x="4300804" y="1419131"/>
            <a:ext cx="781175" cy="588825"/>
          </a:xfrm>
          <a:prstGeom prst="rect">
            <a:avLst/>
          </a:prstGeom>
          <a:noFill/>
          <a:ln>
            <a:noFill/>
          </a:ln>
        </p:spPr>
      </p:pic>
      <p:pic>
        <p:nvPicPr>
          <p:cNvPr id="162" name="Google Shape;162;p24"/>
          <p:cNvPicPr preferRelativeResize="0"/>
          <p:nvPr/>
        </p:nvPicPr>
        <p:blipFill>
          <a:blip r:embed="rId10">
            <a:alphaModFix/>
          </a:blip>
          <a:stretch>
            <a:fillRect/>
          </a:stretch>
        </p:blipFill>
        <p:spPr>
          <a:xfrm>
            <a:off x="4822099" y="6197026"/>
            <a:ext cx="542975" cy="542975"/>
          </a:xfrm>
          <a:prstGeom prst="rect">
            <a:avLst/>
          </a:prstGeom>
          <a:noFill/>
          <a:ln>
            <a:noFill/>
          </a:ln>
        </p:spPr>
      </p:pic>
      <p:sp>
        <p:nvSpPr>
          <p:cNvPr id="163" name="Google Shape;163;p24"/>
          <p:cNvSpPr/>
          <p:nvPr/>
        </p:nvSpPr>
        <p:spPr>
          <a:xfrm>
            <a:off x="5215200" y="5170288"/>
            <a:ext cx="2196000" cy="814800"/>
          </a:xfrm>
          <a:prstGeom prst="wedgeRoundRectCallout">
            <a:avLst>
              <a:gd fmla="val -46930" name="adj1"/>
              <a:gd fmla="val 8147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Hey, Jim!</a:t>
            </a:r>
            <a:endParaRPr/>
          </a:p>
          <a:p>
            <a:pPr indent="0" lvl="0" marL="0" rtl="0" algn="ctr">
              <a:spcBef>
                <a:spcPts val="0"/>
              </a:spcBef>
              <a:spcAft>
                <a:spcPts val="0"/>
              </a:spcAft>
              <a:buNone/>
            </a:pPr>
            <a:r>
              <a:rPr lang="en-US"/>
              <a:t>Where am I supposed to deposit this data?</a:t>
            </a:r>
            <a:endParaRPr/>
          </a:p>
        </p:txBody>
      </p:sp>
      <p:pic>
        <p:nvPicPr>
          <p:cNvPr id="164" name="Google Shape;164;p24"/>
          <p:cNvPicPr preferRelativeResize="0"/>
          <p:nvPr/>
        </p:nvPicPr>
        <p:blipFill>
          <a:blip r:embed="rId11">
            <a:alphaModFix/>
          </a:blip>
          <a:stretch>
            <a:fillRect/>
          </a:stretch>
        </p:blipFill>
        <p:spPr>
          <a:xfrm>
            <a:off x="9203575" y="6229856"/>
            <a:ext cx="539496" cy="539496"/>
          </a:xfrm>
          <a:prstGeom prst="rect">
            <a:avLst/>
          </a:prstGeom>
          <a:noFill/>
          <a:ln>
            <a:noFill/>
          </a:ln>
        </p:spPr>
      </p:pic>
      <p:sp>
        <p:nvSpPr>
          <p:cNvPr id="165" name="Google Shape;165;p24"/>
          <p:cNvSpPr/>
          <p:nvPr/>
        </p:nvSpPr>
        <p:spPr>
          <a:xfrm flipH="1">
            <a:off x="7603875" y="5186688"/>
            <a:ext cx="2196000" cy="814800"/>
          </a:xfrm>
          <a:prstGeom prst="wedgeRoundRectCallout">
            <a:avLst>
              <a:gd fmla="val -31148" name="adj1"/>
              <a:gd fmla="val 8301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Deposit?</a:t>
            </a:r>
            <a:endParaRPr/>
          </a:p>
          <a:p>
            <a:pPr indent="0" lvl="0" marL="0" rtl="0" algn="ctr">
              <a:spcBef>
                <a:spcPts val="0"/>
              </a:spcBef>
              <a:spcAft>
                <a:spcPts val="0"/>
              </a:spcAft>
              <a:buNone/>
            </a:pPr>
            <a:r>
              <a:rPr lang="en-US"/>
              <a:t>I usually just ship a usb drive upon request!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8"/>
          <p:cNvSpPr/>
          <p:nvPr/>
        </p:nvSpPr>
        <p:spPr>
          <a:xfrm>
            <a:off x="9919125" y="5208150"/>
            <a:ext cx="2080800" cy="125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8"/>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WorkflowHub</a:t>
            </a:r>
            <a:endParaRPr/>
          </a:p>
          <a:p>
            <a:pPr indent="0" lvl="0" marL="228600" marR="0" rtl="0" algn="l">
              <a:lnSpc>
                <a:spcPct val="100000"/>
              </a:lnSpc>
              <a:spcBef>
                <a:spcPts val="0"/>
              </a:spcBef>
              <a:spcAft>
                <a:spcPts val="0"/>
              </a:spcAft>
              <a:buSzPts val="1400"/>
              <a:buFont typeface="Montserrat"/>
              <a:buNone/>
            </a:pPr>
            <a:r>
              <a:t/>
            </a:r>
            <a:endParaRPr/>
          </a:p>
        </p:txBody>
      </p:sp>
      <p:sp>
        <p:nvSpPr>
          <p:cNvPr id="868" name="Google Shape;868;p78"/>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Key features</a:t>
            </a:r>
            <a:endParaRPr/>
          </a:p>
        </p:txBody>
      </p:sp>
      <p:sp>
        <p:nvSpPr>
          <p:cNvPr id="869" name="Google Shape;869;p78"/>
          <p:cNvSpPr txBox="1"/>
          <p:nvPr/>
        </p:nvSpPr>
        <p:spPr>
          <a:xfrm>
            <a:off x="6681900" y="6519312"/>
            <a:ext cx="5510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Modified from slide of Carole Goble at ELIXIR All Hands 2023</a:t>
            </a:r>
            <a:endParaRPr sz="1000">
              <a:latin typeface="Montserrat"/>
              <a:ea typeface="Montserrat"/>
              <a:cs typeface="Montserrat"/>
              <a:sym typeface="Montserrat"/>
            </a:endParaRPr>
          </a:p>
        </p:txBody>
      </p:sp>
      <p:sp>
        <p:nvSpPr>
          <p:cNvPr id="870" name="Google Shape;870;p78"/>
          <p:cNvSpPr txBox="1"/>
          <p:nvPr>
            <p:ph idx="1" type="body"/>
          </p:nvPr>
        </p:nvSpPr>
        <p:spPr>
          <a:xfrm>
            <a:off x="846625" y="1884275"/>
            <a:ext cx="5962200" cy="37311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System agnostic</a:t>
            </a:r>
            <a:endParaRPr/>
          </a:p>
          <a:p>
            <a:pPr indent="-317500" lvl="0" marL="457200" marR="0" rtl="0" algn="l">
              <a:lnSpc>
                <a:spcPct val="100000"/>
              </a:lnSpc>
              <a:spcBef>
                <a:spcPts val="1000"/>
              </a:spcBef>
              <a:spcAft>
                <a:spcPts val="0"/>
              </a:spcAft>
              <a:buSzPts val="1400"/>
              <a:buChar char="●"/>
            </a:pPr>
            <a:r>
              <a:rPr lang="en-US"/>
              <a:t>Native repository support</a:t>
            </a:r>
            <a:endParaRPr/>
          </a:p>
          <a:p>
            <a:pPr indent="-317500" lvl="0" marL="457200" marR="0" rtl="0" algn="l">
              <a:lnSpc>
                <a:spcPct val="100000"/>
              </a:lnSpc>
              <a:spcBef>
                <a:spcPts val="1000"/>
              </a:spcBef>
              <a:spcAft>
                <a:spcPts val="0"/>
              </a:spcAft>
              <a:buSzPts val="1400"/>
              <a:buChar char="●"/>
            </a:pPr>
            <a:r>
              <a:rPr lang="en-US"/>
              <a:t>Git integration</a:t>
            </a:r>
            <a:endParaRPr/>
          </a:p>
          <a:p>
            <a:pPr indent="-317500" lvl="0" marL="457200" marR="0" rtl="0" algn="l">
              <a:lnSpc>
                <a:spcPct val="100000"/>
              </a:lnSpc>
              <a:spcBef>
                <a:spcPts val="1000"/>
              </a:spcBef>
              <a:spcAft>
                <a:spcPts val="0"/>
              </a:spcAft>
              <a:buSzPts val="1400"/>
              <a:buChar char="●"/>
            </a:pPr>
            <a:r>
              <a:rPr lang="en-US"/>
              <a:t>Versioning</a:t>
            </a:r>
            <a:endParaRPr/>
          </a:p>
          <a:p>
            <a:pPr indent="-317500" lvl="0" marL="457200" marR="0" rtl="0" algn="l">
              <a:lnSpc>
                <a:spcPct val="100000"/>
              </a:lnSpc>
              <a:spcBef>
                <a:spcPts val="1000"/>
              </a:spcBef>
              <a:spcAft>
                <a:spcPts val="0"/>
              </a:spcAft>
              <a:buSzPts val="1400"/>
              <a:buChar char="●"/>
            </a:pPr>
            <a:r>
              <a:rPr lang="en-US"/>
              <a:t>Links to external files (docs, test and reference data)</a:t>
            </a:r>
            <a:endParaRPr/>
          </a:p>
          <a:p>
            <a:pPr indent="-317500" lvl="0" marL="457200" marR="0" rtl="0" algn="l">
              <a:lnSpc>
                <a:spcPct val="100000"/>
              </a:lnSpc>
              <a:spcBef>
                <a:spcPts val="1000"/>
              </a:spcBef>
              <a:spcAft>
                <a:spcPts val="0"/>
              </a:spcAft>
              <a:buSzPts val="1400"/>
              <a:buChar char="●"/>
            </a:pPr>
            <a:r>
              <a:rPr lang="en-US"/>
              <a:t>Metadata extraction and standards</a:t>
            </a:r>
            <a:endParaRPr/>
          </a:p>
          <a:p>
            <a:pPr indent="-317500" lvl="0" marL="457200" marR="0" rtl="0" algn="l">
              <a:lnSpc>
                <a:spcPct val="100000"/>
              </a:lnSpc>
              <a:spcBef>
                <a:spcPts val="1000"/>
              </a:spcBef>
              <a:spcAft>
                <a:spcPts val="0"/>
              </a:spcAft>
              <a:buSzPts val="1400"/>
              <a:buChar char="●"/>
            </a:pPr>
            <a:r>
              <a:rPr lang="en-US"/>
              <a:t>Integration with Bio.tools</a:t>
            </a:r>
            <a:endParaRPr/>
          </a:p>
          <a:p>
            <a:pPr indent="-317500" lvl="0" marL="457200" marR="0" rtl="0" algn="l">
              <a:lnSpc>
                <a:spcPct val="100000"/>
              </a:lnSpc>
              <a:spcBef>
                <a:spcPts val="1000"/>
              </a:spcBef>
              <a:spcAft>
                <a:spcPts val="0"/>
              </a:spcAft>
              <a:buSzPts val="1400"/>
              <a:buChar char="●"/>
            </a:pPr>
            <a:r>
              <a:rPr lang="en-US"/>
              <a:t>Author credit</a:t>
            </a:r>
            <a:endParaRPr/>
          </a:p>
          <a:p>
            <a:pPr indent="-317500" lvl="0" marL="457200" marR="0" rtl="0" algn="l">
              <a:lnSpc>
                <a:spcPct val="100000"/>
              </a:lnSpc>
              <a:spcBef>
                <a:spcPts val="1000"/>
              </a:spcBef>
              <a:spcAft>
                <a:spcPts val="0"/>
              </a:spcAft>
              <a:buSzPts val="1400"/>
              <a:buChar char="●"/>
            </a:pPr>
            <a:r>
              <a:rPr lang="en-US"/>
              <a:t>Citable</a:t>
            </a:r>
            <a:endParaRPr/>
          </a:p>
          <a:p>
            <a:pPr indent="-317500" lvl="0" marL="457200" marR="0" rtl="0" algn="l">
              <a:lnSpc>
                <a:spcPct val="100000"/>
              </a:lnSpc>
              <a:spcBef>
                <a:spcPts val="1000"/>
              </a:spcBef>
              <a:spcAft>
                <a:spcPts val="1000"/>
              </a:spcAft>
              <a:buSzPts val="1400"/>
              <a:buChar char="●"/>
            </a:pPr>
            <a:r>
              <a:rPr lang="en-US"/>
              <a:t>DOI minting</a:t>
            </a:r>
            <a:endParaRPr/>
          </a:p>
        </p:txBody>
      </p:sp>
      <p:pic>
        <p:nvPicPr>
          <p:cNvPr id="871" name="Google Shape;871;p78"/>
          <p:cNvPicPr preferRelativeResize="0"/>
          <p:nvPr/>
        </p:nvPicPr>
        <p:blipFill rotWithShape="1">
          <a:blip r:embed="rId3">
            <a:alphaModFix/>
          </a:blip>
          <a:srcRect b="0" l="0" r="0" t="0"/>
          <a:stretch/>
        </p:blipFill>
        <p:spPr>
          <a:xfrm>
            <a:off x="7026994" y="1261413"/>
            <a:ext cx="5017257" cy="4447130"/>
          </a:xfrm>
          <a:prstGeom prst="rect">
            <a:avLst/>
          </a:prstGeom>
          <a:noFill/>
          <a:ln>
            <a:noFill/>
          </a:ln>
        </p:spPr>
      </p:pic>
      <p:pic>
        <p:nvPicPr>
          <p:cNvPr id="872" name="Google Shape;872;p78"/>
          <p:cNvPicPr preferRelativeResize="0"/>
          <p:nvPr/>
        </p:nvPicPr>
        <p:blipFill rotWithShape="1">
          <a:blip r:embed="rId4">
            <a:alphaModFix/>
          </a:blip>
          <a:srcRect b="0" l="75165" r="0" t="27875"/>
          <a:stretch/>
        </p:blipFill>
        <p:spPr>
          <a:xfrm>
            <a:off x="7332409" y="3910757"/>
            <a:ext cx="1493200" cy="2181570"/>
          </a:xfrm>
          <a:prstGeom prst="rect">
            <a:avLst/>
          </a:prstGeom>
          <a:noFill/>
          <a:ln>
            <a:noFill/>
          </a:ln>
          <a:effectLst>
            <a:outerShdw blurRad="292100" rotWithShape="0" algn="tl" dir="2700000" dist="139700">
              <a:srgbClr val="333333">
                <a:alpha val="64709"/>
              </a:srgbClr>
            </a:outerShdw>
          </a:effectLst>
        </p:spPr>
      </p:pic>
      <p:sp>
        <p:nvSpPr>
          <p:cNvPr id="873" name="Google Shape;873;p78"/>
          <p:cNvSpPr txBox="1"/>
          <p:nvPr>
            <p:ph idx="1" type="body"/>
          </p:nvPr>
        </p:nvSpPr>
        <p:spPr>
          <a:xfrm>
            <a:off x="846625" y="5816025"/>
            <a:ext cx="5962200" cy="101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A sandbox is available</a:t>
            </a:r>
            <a:endParaRPr/>
          </a:p>
          <a:p>
            <a:pPr indent="0" lvl="0" marL="0" marR="0" rtl="0" algn="ctr">
              <a:lnSpc>
                <a:spcPct val="100000"/>
              </a:lnSpc>
              <a:spcBef>
                <a:spcPts val="1000"/>
              </a:spcBef>
              <a:spcAft>
                <a:spcPts val="1000"/>
              </a:spcAft>
              <a:buNone/>
            </a:pPr>
            <a:r>
              <a:rPr lang="en-US" u="sng">
                <a:solidFill>
                  <a:schemeClr val="hlink"/>
                </a:solidFill>
                <a:hlinkClick r:id="rId5"/>
              </a:rPr>
              <a:t>https://dev.workflowhub.eu/</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9"/>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Integration with different platforms</a:t>
            </a:r>
            <a:endParaRPr/>
          </a:p>
          <a:p>
            <a:pPr indent="0" lvl="0" marL="228600" marR="0" rtl="0" algn="l">
              <a:lnSpc>
                <a:spcPct val="100000"/>
              </a:lnSpc>
              <a:spcBef>
                <a:spcPts val="0"/>
              </a:spcBef>
              <a:spcAft>
                <a:spcPts val="0"/>
              </a:spcAft>
              <a:buSzPts val="1400"/>
              <a:buFont typeface="Montserrat"/>
              <a:buNone/>
            </a:pPr>
            <a:r>
              <a:t/>
            </a:r>
            <a:endParaRPr/>
          </a:p>
        </p:txBody>
      </p:sp>
      <p:sp>
        <p:nvSpPr>
          <p:cNvPr id="879" name="Google Shape;879;p79"/>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pic>
        <p:nvPicPr>
          <p:cNvPr id="880" name="Google Shape;880;p79"/>
          <p:cNvPicPr preferRelativeResize="0"/>
          <p:nvPr/>
        </p:nvPicPr>
        <p:blipFill>
          <a:blip r:embed="rId3">
            <a:alphaModFix/>
          </a:blip>
          <a:stretch>
            <a:fillRect/>
          </a:stretch>
        </p:blipFill>
        <p:spPr>
          <a:xfrm>
            <a:off x="483025" y="1418450"/>
            <a:ext cx="7719285" cy="5119376"/>
          </a:xfrm>
          <a:prstGeom prst="rect">
            <a:avLst/>
          </a:prstGeom>
          <a:noFill/>
          <a:ln>
            <a:noFill/>
          </a:ln>
          <a:effectLst>
            <a:outerShdw blurRad="57150" rotWithShape="0" algn="bl" dir="5400000" dist="19050">
              <a:srgbClr val="000000">
                <a:alpha val="50000"/>
              </a:srgbClr>
            </a:outerShdw>
          </a:effectLst>
        </p:spPr>
      </p:pic>
      <p:pic>
        <p:nvPicPr>
          <p:cNvPr id="881" name="Google Shape;881;p79"/>
          <p:cNvPicPr preferRelativeResize="0"/>
          <p:nvPr/>
        </p:nvPicPr>
        <p:blipFill>
          <a:blip r:embed="rId4">
            <a:alphaModFix/>
          </a:blip>
          <a:stretch>
            <a:fillRect/>
          </a:stretch>
        </p:blipFill>
        <p:spPr>
          <a:xfrm>
            <a:off x="8939600" y="1960474"/>
            <a:ext cx="2572500" cy="816775"/>
          </a:xfrm>
          <a:prstGeom prst="rect">
            <a:avLst/>
          </a:prstGeom>
          <a:noFill/>
          <a:ln>
            <a:noFill/>
          </a:ln>
        </p:spPr>
      </p:pic>
      <p:sp>
        <p:nvSpPr>
          <p:cNvPr id="882" name="Google Shape;882;p79"/>
          <p:cNvSpPr txBox="1"/>
          <p:nvPr/>
        </p:nvSpPr>
        <p:spPr>
          <a:xfrm>
            <a:off x="5232781" y="6488575"/>
            <a:ext cx="3006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DOI: 10.48546/workflowhub.workflow.482.3</a:t>
            </a:r>
            <a:endParaRPr sz="1000">
              <a:latin typeface="Montserrat"/>
              <a:ea typeface="Montserrat"/>
              <a:cs typeface="Montserrat"/>
              <a:sym typeface="Montserrat"/>
            </a:endParaRPr>
          </a:p>
        </p:txBody>
      </p:sp>
      <p:sp>
        <p:nvSpPr>
          <p:cNvPr id="883" name="Google Shape;883;p79"/>
          <p:cNvSpPr txBox="1"/>
          <p:nvPr/>
        </p:nvSpPr>
        <p:spPr>
          <a:xfrm>
            <a:off x="8722556" y="2826500"/>
            <a:ext cx="3006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https://usegalaxy.eu/</a:t>
            </a:r>
            <a:endParaRPr sz="1000">
              <a:latin typeface="Montserrat"/>
              <a:ea typeface="Montserrat"/>
              <a:cs typeface="Montserrat"/>
              <a:sym typeface="Montserrat"/>
            </a:endParaRPr>
          </a:p>
        </p:txBody>
      </p:sp>
      <p:sp>
        <p:nvSpPr>
          <p:cNvPr id="884" name="Google Shape;884;p79"/>
          <p:cNvSpPr txBox="1"/>
          <p:nvPr>
            <p:ph idx="1" type="body"/>
          </p:nvPr>
        </p:nvSpPr>
        <p:spPr>
          <a:xfrm>
            <a:off x="8539845" y="3640625"/>
            <a:ext cx="3372000" cy="182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1800"/>
              <a:t>Connecting</a:t>
            </a:r>
            <a:r>
              <a:rPr lang="en-US" sz="1800"/>
              <a:t> workflow discovery to analysis </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8" name="Shape 888"/>
        <p:cNvGrpSpPr/>
        <p:nvPr/>
      </p:nvGrpSpPr>
      <p:grpSpPr>
        <a:xfrm>
          <a:off x="0" y="0"/>
          <a:ext cx="0" cy="0"/>
          <a:chOff x="0" y="0"/>
          <a:chExt cx="0" cy="0"/>
        </a:xfrm>
      </p:grpSpPr>
      <p:sp>
        <p:nvSpPr>
          <p:cNvPr id="889" name="Google Shape;889;p80"/>
          <p:cNvSpPr txBox="1"/>
          <p:nvPr>
            <p:ph idx="1" type="body"/>
          </p:nvPr>
        </p:nvSpPr>
        <p:spPr>
          <a:xfrm>
            <a:off x="5788850" y="995725"/>
            <a:ext cx="6065100" cy="49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chemeClr val="dk1"/>
                </a:solidFill>
              </a:rPr>
              <a:t>Submission of read data to ENA through their interactive submission route</a:t>
            </a:r>
            <a:endParaRPr/>
          </a:p>
          <a:p>
            <a:pPr indent="0" lvl="0" marL="0" marR="0" rtl="0" algn="ctr">
              <a:lnSpc>
                <a:spcPct val="100000"/>
              </a:lnSpc>
              <a:spcBef>
                <a:spcPts val="1000"/>
              </a:spcBef>
              <a:spcAft>
                <a:spcPts val="0"/>
              </a:spcAft>
              <a:buNone/>
            </a:pPr>
            <a:r>
              <a:t/>
            </a:r>
            <a:endParaRPr/>
          </a:p>
        </p:txBody>
      </p:sp>
      <p:sp>
        <p:nvSpPr>
          <p:cNvPr id="890" name="Google Shape;890;p80"/>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hands on possibility</a:t>
            </a:r>
            <a:endParaRPr/>
          </a:p>
        </p:txBody>
      </p:sp>
      <p:sp>
        <p:nvSpPr>
          <p:cNvPr id="891" name="Google Shape;891;p80"/>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plant genomics example</a:t>
            </a:r>
            <a:endParaRPr/>
          </a:p>
        </p:txBody>
      </p:sp>
      <p:sp>
        <p:nvSpPr>
          <p:cNvPr id="892" name="Google Shape;892;p80"/>
          <p:cNvSpPr txBox="1"/>
          <p:nvPr/>
        </p:nvSpPr>
        <p:spPr>
          <a:xfrm>
            <a:off x="219800" y="5437750"/>
            <a:ext cx="54021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https://www.elixir-belgium.org/projects/fondue-fairification-plant-genotyping-data-and-its-linking-phenotyping-using-elixir</a:t>
            </a:r>
            <a:endParaRPr sz="1000">
              <a:latin typeface="Montserrat"/>
              <a:ea typeface="Montserrat"/>
              <a:cs typeface="Montserrat"/>
              <a:sym typeface="Montserrat"/>
            </a:endParaRPr>
          </a:p>
        </p:txBody>
      </p:sp>
      <p:sp>
        <p:nvSpPr>
          <p:cNvPr id="893" name="Google Shape;893;p80"/>
          <p:cNvSpPr txBox="1"/>
          <p:nvPr>
            <p:ph idx="1" type="body"/>
          </p:nvPr>
        </p:nvSpPr>
        <p:spPr>
          <a:xfrm>
            <a:off x="5819925" y="1599350"/>
            <a:ext cx="6065100" cy="26934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u="sng">
                <a:solidFill>
                  <a:schemeClr val="accent1"/>
                </a:solidFill>
                <a:hlinkClick r:id="rId3">
                  <a:extLst>
                    <a:ext uri="{A12FA001-AC4F-418D-AE19-62706E023703}">
                      <ahyp:hlinkClr val="tx"/>
                    </a:ext>
                  </a:extLst>
                </a:hlinkClick>
              </a:rPr>
              <a:t>https://github.com/PBR/elixir-fondue-datathon</a:t>
            </a:r>
            <a:r>
              <a:rPr lang="en-US">
                <a:solidFill>
                  <a:schemeClr val="dk1"/>
                </a:solidFill>
              </a:rPr>
              <a:t> </a:t>
            </a:r>
            <a:endParaRPr/>
          </a:p>
          <a:p>
            <a:pPr indent="-317500" lvl="0" marL="457200" marR="0" rtl="0" algn="l">
              <a:lnSpc>
                <a:spcPct val="100000"/>
              </a:lnSpc>
              <a:spcBef>
                <a:spcPts val="1000"/>
              </a:spcBef>
              <a:spcAft>
                <a:spcPts val="0"/>
              </a:spcAft>
              <a:buSzPts val="1400"/>
              <a:buChar char="●"/>
            </a:pPr>
            <a:r>
              <a:rPr lang="en-US" u="sng">
                <a:solidFill>
                  <a:schemeClr val="hlink"/>
                </a:solidFill>
                <a:hlinkClick r:id="rId4"/>
              </a:rPr>
              <a:t>Example data files</a:t>
            </a:r>
            <a:endParaRPr/>
          </a:p>
          <a:p>
            <a:pPr indent="-317500" lvl="0" marL="457200" marR="0" rtl="0" algn="l">
              <a:lnSpc>
                <a:spcPct val="100000"/>
              </a:lnSpc>
              <a:spcBef>
                <a:spcPts val="1000"/>
              </a:spcBef>
              <a:spcAft>
                <a:spcPts val="0"/>
              </a:spcAft>
              <a:buSzPts val="1400"/>
              <a:buChar char="●"/>
            </a:pPr>
            <a:r>
              <a:rPr lang="en-US" u="sng">
                <a:solidFill>
                  <a:schemeClr val="hlink"/>
                </a:solidFill>
                <a:hlinkClick r:id="rId5"/>
              </a:rPr>
              <a:t>Presentation slides</a:t>
            </a:r>
            <a:endParaRPr/>
          </a:p>
          <a:p>
            <a:pPr indent="-317500" lvl="0" marL="457200" marR="0" rtl="0" algn="l">
              <a:lnSpc>
                <a:spcPct val="100000"/>
              </a:lnSpc>
              <a:spcBef>
                <a:spcPts val="1000"/>
              </a:spcBef>
              <a:spcAft>
                <a:spcPts val="0"/>
              </a:spcAft>
              <a:buSzPts val="1400"/>
              <a:buChar char="●"/>
            </a:pPr>
            <a:r>
              <a:rPr lang="en-US" u="sng">
                <a:solidFill>
                  <a:schemeClr val="hlink"/>
                </a:solidFill>
                <a:hlinkClick r:id="rId6"/>
              </a:rPr>
              <a:t>Instructions sheet</a:t>
            </a:r>
            <a:endParaRPr/>
          </a:p>
          <a:p>
            <a:pPr indent="0" lvl="0" marL="0" marR="0" rtl="0" algn="ctr">
              <a:lnSpc>
                <a:spcPct val="100000"/>
              </a:lnSpc>
              <a:spcBef>
                <a:spcPts val="1000"/>
              </a:spcBef>
              <a:spcAft>
                <a:spcPts val="0"/>
              </a:spcAft>
              <a:buNone/>
            </a:pPr>
            <a:r>
              <a:rPr b="1" lang="en-US"/>
              <a:t>NEW URL FOR TEST SERVER:</a:t>
            </a:r>
            <a:r>
              <a:rPr lang="en-US"/>
              <a:t> </a:t>
            </a:r>
            <a:r>
              <a:rPr b="1" lang="en-US" u="sng">
                <a:solidFill>
                  <a:schemeClr val="hlink"/>
                </a:solidFill>
                <a:hlinkClick r:id="rId7"/>
              </a:rPr>
              <a:t>https://wwwdev.ebi.ac.uk/ena/submit/webin/</a:t>
            </a:r>
            <a:r>
              <a:rPr lang="en-US"/>
              <a:t> </a:t>
            </a:r>
            <a:endParaRPr/>
          </a:p>
          <a:p>
            <a:pPr indent="0" lvl="0" marL="0" marR="0" rtl="0" algn="ctr">
              <a:lnSpc>
                <a:spcPct val="100000"/>
              </a:lnSpc>
              <a:spcBef>
                <a:spcPts val="1000"/>
              </a:spcBef>
              <a:spcAft>
                <a:spcPts val="1000"/>
              </a:spcAft>
              <a:buNone/>
            </a:pPr>
            <a:r>
              <a:rPr b="1" lang="en-US"/>
              <a:t>Submission interface has changed since this was generated</a:t>
            </a:r>
            <a:endParaRPr b="1"/>
          </a:p>
        </p:txBody>
      </p:sp>
      <p:pic>
        <p:nvPicPr>
          <p:cNvPr id="894" name="Google Shape;894;p80"/>
          <p:cNvPicPr preferRelativeResize="0"/>
          <p:nvPr/>
        </p:nvPicPr>
        <p:blipFill>
          <a:blip r:embed="rId8">
            <a:alphaModFix/>
          </a:blip>
          <a:stretch>
            <a:fillRect/>
          </a:stretch>
        </p:blipFill>
        <p:spPr>
          <a:xfrm>
            <a:off x="219800" y="1986324"/>
            <a:ext cx="5402225" cy="3465399"/>
          </a:xfrm>
          <a:prstGeom prst="rect">
            <a:avLst/>
          </a:prstGeom>
          <a:noFill/>
          <a:ln>
            <a:noFill/>
          </a:ln>
          <a:effectLst>
            <a:outerShdw blurRad="57150" rotWithShape="0" algn="bl" dir="5400000" dist="19050">
              <a:srgbClr val="000000">
                <a:alpha val="50000"/>
              </a:srgbClr>
            </a:outerShdw>
          </a:effectLst>
        </p:spPr>
      </p:pic>
      <p:pic>
        <p:nvPicPr>
          <p:cNvPr id="895" name="Google Shape;895;p80"/>
          <p:cNvPicPr preferRelativeResize="0"/>
          <p:nvPr/>
        </p:nvPicPr>
        <p:blipFill>
          <a:blip r:embed="rId9">
            <a:alphaModFix/>
          </a:blip>
          <a:stretch>
            <a:fillRect/>
          </a:stretch>
        </p:blipFill>
        <p:spPr>
          <a:xfrm>
            <a:off x="7757778" y="136176"/>
            <a:ext cx="2134804" cy="615900"/>
          </a:xfrm>
          <a:prstGeom prst="rect">
            <a:avLst/>
          </a:prstGeom>
          <a:noFill/>
          <a:ln>
            <a:noFill/>
          </a:ln>
        </p:spPr>
      </p:pic>
      <p:sp>
        <p:nvSpPr>
          <p:cNvPr id="896" name="Google Shape;896;p80"/>
          <p:cNvSpPr txBox="1"/>
          <p:nvPr/>
        </p:nvSpPr>
        <p:spPr>
          <a:xfrm>
            <a:off x="6188475" y="6242400"/>
            <a:ext cx="3863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https://w3id.org/faircookbook/FCB061</a:t>
            </a:r>
            <a:endParaRPr sz="1000">
              <a:latin typeface="Montserrat"/>
              <a:ea typeface="Montserrat"/>
              <a:cs typeface="Montserrat"/>
              <a:sym typeface="Montserrat"/>
            </a:endParaRPr>
          </a:p>
        </p:txBody>
      </p:sp>
      <p:pic>
        <p:nvPicPr>
          <p:cNvPr id="897" name="Google Shape;897;p80"/>
          <p:cNvPicPr preferRelativeResize="0"/>
          <p:nvPr/>
        </p:nvPicPr>
        <p:blipFill>
          <a:blip r:embed="rId10">
            <a:alphaModFix/>
          </a:blip>
          <a:stretch>
            <a:fillRect/>
          </a:stretch>
        </p:blipFill>
        <p:spPr>
          <a:xfrm>
            <a:off x="6841975" y="4530802"/>
            <a:ext cx="3187450" cy="1757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1" name="Shape 901"/>
        <p:cNvGrpSpPr/>
        <p:nvPr/>
      </p:nvGrpSpPr>
      <p:grpSpPr>
        <a:xfrm>
          <a:off x="0" y="0"/>
          <a:ext cx="0" cy="0"/>
          <a:chOff x="0" y="0"/>
          <a:chExt cx="0" cy="0"/>
        </a:xfrm>
      </p:grpSpPr>
      <p:sp>
        <p:nvSpPr>
          <p:cNvPr id="902" name="Google Shape;902;p81"/>
          <p:cNvSpPr txBox="1"/>
          <p:nvPr>
            <p:ph idx="1" type="body"/>
          </p:nvPr>
        </p:nvSpPr>
        <p:spPr>
          <a:xfrm>
            <a:off x="5788850" y="2748325"/>
            <a:ext cx="6065100" cy="49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chemeClr val="dk1"/>
                </a:solidFill>
              </a:rPr>
              <a:t>Submission of read data of SARS-CoV-2 to ENA through their interactive submission route</a:t>
            </a:r>
            <a:endParaRPr/>
          </a:p>
          <a:p>
            <a:pPr indent="0" lvl="0" marL="0" marR="0" rtl="0" algn="ctr">
              <a:lnSpc>
                <a:spcPct val="100000"/>
              </a:lnSpc>
              <a:spcBef>
                <a:spcPts val="1000"/>
              </a:spcBef>
              <a:spcAft>
                <a:spcPts val="0"/>
              </a:spcAft>
              <a:buNone/>
            </a:pPr>
            <a:r>
              <a:t/>
            </a:r>
            <a:endParaRPr/>
          </a:p>
        </p:txBody>
      </p:sp>
      <p:sp>
        <p:nvSpPr>
          <p:cNvPr id="903" name="Google Shape;903;p81"/>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Another</a:t>
            </a:r>
            <a:r>
              <a:rPr lang="en-US"/>
              <a:t> hands on possibility</a:t>
            </a:r>
            <a:endParaRPr/>
          </a:p>
        </p:txBody>
      </p:sp>
      <p:sp>
        <p:nvSpPr>
          <p:cNvPr id="904" name="Google Shape;904;p81"/>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SARS-CoV-2 example</a:t>
            </a:r>
            <a:endParaRPr/>
          </a:p>
        </p:txBody>
      </p:sp>
      <p:sp>
        <p:nvSpPr>
          <p:cNvPr id="905" name="Google Shape;905;p81"/>
          <p:cNvSpPr txBox="1"/>
          <p:nvPr>
            <p:ph idx="1" type="body"/>
          </p:nvPr>
        </p:nvSpPr>
        <p:spPr>
          <a:xfrm>
            <a:off x="5819925" y="3580550"/>
            <a:ext cx="6065100" cy="269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1000"/>
              </a:spcAft>
              <a:buNone/>
            </a:pPr>
            <a:r>
              <a:rPr lang="en-US" u="sng">
                <a:solidFill>
                  <a:schemeClr val="hlink"/>
                </a:solidFill>
                <a:hlinkClick r:id="rId3"/>
              </a:rPr>
              <a:t>https://ena-covid19-docs.readthedocs.io/en/latest/submission_workshop/getting_started.html</a:t>
            </a:r>
            <a:r>
              <a:rPr lang="en-US"/>
              <a:t> </a:t>
            </a:r>
            <a:endParaRPr b="1"/>
          </a:p>
        </p:txBody>
      </p:sp>
      <p:pic>
        <p:nvPicPr>
          <p:cNvPr id="906" name="Google Shape;906;p81"/>
          <p:cNvPicPr preferRelativeResize="0"/>
          <p:nvPr/>
        </p:nvPicPr>
        <p:blipFill>
          <a:blip r:embed="rId4">
            <a:alphaModFix/>
          </a:blip>
          <a:stretch>
            <a:fillRect/>
          </a:stretch>
        </p:blipFill>
        <p:spPr>
          <a:xfrm>
            <a:off x="7757778" y="1888776"/>
            <a:ext cx="2134804" cy="615900"/>
          </a:xfrm>
          <a:prstGeom prst="rect">
            <a:avLst/>
          </a:prstGeom>
          <a:noFill/>
          <a:ln>
            <a:noFill/>
          </a:ln>
        </p:spPr>
      </p:pic>
      <p:pic>
        <p:nvPicPr>
          <p:cNvPr id="907" name="Google Shape;907;p81"/>
          <p:cNvPicPr preferRelativeResize="0"/>
          <p:nvPr/>
        </p:nvPicPr>
        <p:blipFill>
          <a:blip r:embed="rId5">
            <a:alphaModFix/>
          </a:blip>
          <a:stretch>
            <a:fillRect/>
          </a:stretch>
        </p:blipFill>
        <p:spPr>
          <a:xfrm>
            <a:off x="1905000" y="1808075"/>
            <a:ext cx="2429400" cy="4272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2"/>
          <p:cNvSpPr txBox="1"/>
          <p:nvPr>
            <p:ph idx="1" type="body"/>
          </p:nvPr>
        </p:nvSpPr>
        <p:spPr>
          <a:xfrm>
            <a:off x="7352475" y="2112125"/>
            <a:ext cx="3651300" cy="3507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800"/>
              <a:buFont typeface="Montserrat"/>
              <a:buNone/>
            </a:pPr>
            <a:r>
              <a:t/>
            </a:r>
            <a:endParaRPr/>
          </a:p>
        </p:txBody>
      </p:sp>
      <p:sp>
        <p:nvSpPr>
          <p:cNvPr id="913" name="Google Shape;913;p82"/>
          <p:cNvSpPr txBox="1"/>
          <p:nvPr>
            <p:ph idx="2" type="body"/>
          </p:nvPr>
        </p:nvSpPr>
        <p:spPr>
          <a:xfrm>
            <a:off x="7352475" y="2764775"/>
            <a:ext cx="3651300" cy="3507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800"/>
              <a:buFont typeface="Montserrat"/>
              <a:buNone/>
            </a:pPr>
            <a:r>
              <a:t/>
            </a:r>
            <a:endParaRPr/>
          </a:p>
        </p:txBody>
      </p:sp>
      <p:sp>
        <p:nvSpPr>
          <p:cNvPr id="914" name="Google Shape;914;p82"/>
          <p:cNvSpPr txBox="1"/>
          <p:nvPr>
            <p:ph idx="3" type="body"/>
          </p:nvPr>
        </p:nvSpPr>
        <p:spPr>
          <a:xfrm>
            <a:off x="7352475" y="3417425"/>
            <a:ext cx="3651300" cy="3507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800"/>
              <a:buFont typeface="Montserrat"/>
              <a:buNone/>
            </a:pPr>
            <a:r>
              <a:t/>
            </a:r>
            <a:endParaRPr/>
          </a:p>
        </p:txBody>
      </p:sp>
      <p:pic>
        <p:nvPicPr>
          <p:cNvPr id="915" name="Google Shape;915;p82"/>
          <p:cNvPicPr preferRelativeResize="0"/>
          <p:nvPr/>
        </p:nvPicPr>
        <p:blipFill>
          <a:blip r:embed="rId3">
            <a:alphaModFix/>
          </a:blip>
          <a:stretch>
            <a:fillRect/>
          </a:stretch>
        </p:blipFill>
        <p:spPr>
          <a:xfrm>
            <a:off x="0" y="0"/>
            <a:ext cx="12192005" cy="6858000"/>
          </a:xfrm>
          <a:prstGeom prst="rect">
            <a:avLst/>
          </a:prstGeom>
          <a:noFill/>
          <a:ln>
            <a:noFill/>
          </a:ln>
        </p:spPr>
      </p:pic>
      <p:sp>
        <p:nvSpPr>
          <p:cNvPr id="916" name="Google Shape;916;p82"/>
          <p:cNvSpPr txBox="1"/>
          <p:nvPr/>
        </p:nvSpPr>
        <p:spPr>
          <a:xfrm>
            <a:off x="7352475" y="19745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Montserrat"/>
                <a:ea typeface="Montserrat"/>
                <a:cs typeface="Montserrat"/>
                <a:sym typeface="Montserrat"/>
                <a:hlinkClick r:id="rId4"/>
              </a:rPr>
              <a:t>info@elixir-belgium.org</a:t>
            </a:r>
            <a:r>
              <a:rPr lang="en-US">
                <a:latin typeface="Montserrat"/>
                <a:ea typeface="Montserrat"/>
                <a:cs typeface="Montserrat"/>
                <a:sym typeface="Montserrat"/>
              </a:rPr>
              <a:t> </a:t>
            </a:r>
            <a:endParaRPr>
              <a:latin typeface="Montserrat"/>
              <a:ea typeface="Montserrat"/>
              <a:cs typeface="Montserrat"/>
              <a:sym typeface="Montserrat"/>
            </a:endParaRPr>
          </a:p>
        </p:txBody>
      </p:sp>
      <p:sp>
        <p:nvSpPr>
          <p:cNvPr id="917" name="Google Shape;917;p82"/>
          <p:cNvSpPr txBox="1"/>
          <p:nvPr/>
        </p:nvSpPr>
        <p:spPr>
          <a:xfrm>
            <a:off x="7352475" y="2660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Montserrat"/>
                <a:ea typeface="Montserrat"/>
                <a:cs typeface="Montserrat"/>
                <a:sym typeface="Montserrat"/>
                <a:hlinkClick r:id="rId5"/>
              </a:rPr>
              <a:t>https://www.elixir-belgium.org</a:t>
            </a:r>
            <a:endParaRPr>
              <a:latin typeface="Montserrat"/>
              <a:ea typeface="Montserrat"/>
              <a:cs typeface="Montserrat"/>
              <a:sym typeface="Montserrat"/>
            </a:endParaRPr>
          </a:p>
        </p:txBody>
      </p:sp>
      <p:pic>
        <p:nvPicPr>
          <p:cNvPr id="918" name="Google Shape;918;p82"/>
          <p:cNvPicPr preferRelativeResize="0"/>
          <p:nvPr/>
        </p:nvPicPr>
        <p:blipFill>
          <a:blip r:embed="rId6">
            <a:alphaModFix/>
          </a:blip>
          <a:stretch>
            <a:fillRect/>
          </a:stretch>
        </p:blipFill>
        <p:spPr>
          <a:xfrm>
            <a:off x="76203" y="6323173"/>
            <a:ext cx="1310800" cy="458625"/>
          </a:xfrm>
          <a:prstGeom prst="rect">
            <a:avLst/>
          </a:prstGeom>
          <a:noFill/>
          <a:ln>
            <a:noFill/>
          </a:ln>
        </p:spPr>
      </p:pic>
      <p:sp>
        <p:nvSpPr>
          <p:cNvPr id="919" name="Google Shape;919;p82"/>
          <p:cNvSpPr txBox="1"/>
          <p:nvPr/>
        </p:nvSpPr>
        <p:spPr>
          <a:xfrm>
            <a:off x="1377368" y="6226855"/>
            <a:ext cx="885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This work is licensed under the Creative Commons Attribution 4.0 International License.</a:t>
            </a:r>
            <a:endParaRPr>
              <a:latin typeface="Montserrat"/>
              <a:ea typeface="Montserrat"/>
              <a:cs typeface="Montserrat"/>
              <a:sym typeface="Montserrat"/>
            </a:endParaRPr>
          </a:p>
          <a:p>
            <a:pPr indent="0" lvl="0" marL="0" rtl="0" algn="l">
              <a:spcBef>
                <a:spcPts val="0"/>
              </a:spcBef>
              <a:spcAft>
                <a:spcPts val="0"/>
              </a:spcAft>
              <a:buNone/>
            </a:pPr>
            <a:r>
              <a:rPr lang="en-US">
                <a:latin typeface="Montserrat"/>
                <a:ea typeface="Montserrat"/>
                <a:cs typeface="Montserrat"/>
                <a:sym typeface="Montserrat"/>
              </a:rPr>
              <a:t>To view a copy of this license, visit </a:t>
            </a:r>
            <a:r>
              <a:rPr lang="en-US" u="sng">
                <a:solidFill>
                  <a:schemeClr val="hlink"/>
                </a:solidFill>
                <a:latin typeface="Montserrat"/>
                <a:ea typeface="Montserrat"/>
                <a:cs typeface="Montserrat"/>
                <a:sym typeface="Montserrat"/>
                <a:hlinkClick r:id="rId7"/>
              </a:rPr>
              <a:t>http://creativecommons.org/licenses/by/4.0/</a:t>
            </a:r>
            <a:r>
              <a:rPr lang="en-U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idx="1" type="body"/>
          </p:nvPr>
        </p:nvSpPr>
        <p:spPr>
          <a:xfrm>
            <a:off x="6241554" y="1986325"/>
            <a:ext cx="56118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There are a few generalist repositories out there</a:t>
            </a:r>
            <a:endParaRPr/>
          </a:p>
          <a:p>
            <a:pPr indent="-317500" lvl="0" marL="457200" marR="0" rtl="0" algn="l">
              <a:lnSpc>
                <a:spcPct val="100000"/>
              </a:lnSpc>
              <a:spcBef>
                <a:spcPts val="1000"/>
              </a:spcBef>
              <a:spcAft>
                <a:spcPts val="0"/>
              </a:spcAft>
              <a:buSzPts val="1400"/>
              <a:buChar char="●"/>
            </a:pPr>
            <a:r>
              <a:rPr lang="en-US"/>
              <a:t>Your institution might have a data repository that </a:t>
            </a:r>
            <a:r>
              <a:rPr lang="en-US"/>
              <a:t>fulfils requirements from funders and journals</a:t>
            </a:r>
            <a:endParaRPr/>
          </a:p>
          <a:p>
            <a:pPr indent="-317500" lvl="0" marL="457200" marR="0" rtl="0" algn="l">
              <a:lnSpc>
                <a:spcPct val="100000"/>
              </a:lnSpc>
              <a:spcBef>
                <a:spcPts val="1000"/>
              </a:spcBef>
              <a:spcAft>
                <a:spcPts val="0"/>
              </a:spcAft>
              <a:buSzPts val="1400"/>
              <a:buChar char="●"/>
            </a:pPr>
            <a:r>
              <a:rPr lang="en-US"/>
              <a:t>They might still not match your data type</a:t>
            </a:r>
            <a:endParaRPr/>
          </a:p>
          <a:p>
            <a:pPr indent="0" lvl="0" marL="0" marR="0" rtl="0" algn="l">
              <a:lnSpc>
                <a:spcPct val="100000"/>
              </a:lnSpc>
              <a:spcBef>
                <a:spcPts val="1000"/>
              </a:spcBef>
              <a:spcAft>
                <a:spcPts val="0"/>
              </a:spcAft>
              <a:buNone/>
            </a:pPr>
            <a:r>
              <a:t/>
            </a:r>
            <a:endParaRPr/>
          </a:p>
          <a:p>
            <a:pPr indent="0" lvl="0" marL="0" marR="0" rtl="0" algn="ctr">
              <a:lnSpc>
                <a:spcPct val="100000"/>
              </a:lnSpc>
              <a:spcBef>
                <a:spcPts val="1000"/>
              </a:spcBef>
              <a:spcAft>
                <a:spcPts val="0"/>
              </a:spcAft>
              <a:buNone/>
            </a:pPr>
            <a:r>
              <a:rPr lang="en-US"/>
              <a:t>Where do you find data?</a:t>
            </a:r>
            <a:endParaRPr/>
          </a:p>
          <a:p>
            <a:pPr indent="0" lvl="0" marL="0" marR="0" rtl="0" algn="ctr">
              <a:lnSpc>
                <a:spcPct val="100000"/>
              </a:lnSpc>
              <a:spcBef>
                <a:spcPts val="1000"/>
              </a:spcBef>
              <a:spcAft>
                <a:spcPts val="1000"/>
              </a:spcAft>
              <a:buNone/>
            </a:pPr>
            <a:r>
              <a:rPr lang="en-US"/>
              <a:t>Which repository can best connect you with the broader community?</a:t>
            </a:r>
            <a:endParaRPr/>
          </a:p>
        </p:txBody>
      </p:sp>
      <p:sp>
        <p:nvSpPr>
          <p:cNvPr id="171" name="Google Shape;171;p25"/>
          <p:cNvSpPr txBox="1"/>
          <p:nvPr>
            <p:ph idx="2" type="body"/>
          </p:nvPr>
        </p:nvSpPr>
        <p:spPr>
          <a:xfrm>
            <a:off x="846627" y="702830"/>
            <a:ext cx="11007322" cy="616016"/>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Generic vs. Domain specific</a:t>
            </a:r>
            <a:endParaRPr/>
          </a:p>
        </p:txBody>
      </p:sp>
      <p:pic>
        <p:nvPicPr>
          <p:cNvPr id="172" name="Google Shape;172;p25"/>
          <p:cNvPicPr preferRelativeResize="0"/>
          <p:nvPr/>
        </p:nvPicPr>
        <p:blipFill>
          <a:blip r:embed="rId3">
            <a:alphaModFix/>
          </a:blip>
          <a:stretch>
            <a:fillRect/>
          </a:stretch>
        </p:blipFill>
        <p:spPr>
          <a:xfrm>
            <a:off x="432825" y="1605325"/>
            <a:ext cx="5688650" cy="4681200"/>
          </a:xfrm>
          <a:prstGeom prst="rect">
            <a:avLst/>
          </a:prstGeom>
          <a:noFill/>
          <a:ln>
            <a:noFill/>
          </a:ln>
          <a:effectLst>
            <a:outerShdw blurRad="57150" rotWithShape="0" algn="bl" dir="5400000" dist="19050">
              <a:srgbClr val="000000">
                <a:alpha val="50000"/>
              </a:srgbClr>
            </a:outerShdw>
          </a:effectLst>
        </p:spPr>
      </p:pic>
      <p:sp>
        <p:nvSpPr>
          <p:cNvPr id="173" name="Google Shape;173;p25"/>
          <p:cNvSpPr txBox="1"/>
          <p:nvPr/>
        </p:nvSpPr>
        <p:spPr>
          <a:xfrm>
            <a:off x="2401838" y="6224988"/>
            <a:ext cx="373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https://www.nature.com/sdata/policies/repositories</a:t>
            </a:r>
            <a:endParaRPr sz="1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Let's</a:t>
            </a:r>
            <a:r>
              <a:rPr lang="en-US"/>
              <a:t> find a repository</a:t>
            </a:r>
            <a:endParaRPr/>
          </a:p>
        </p:txBody>
      </p:sp>
      <p:pic>
        <p:nvPicPr>
          <p:cNvPr id="179" name="Google Shape;179;p26"/>
          <p:cNvPicPr preferRelativeResize="0"/>
          <p:nvPr/>
        </p:nvPicPr>
        <p:blipFill rotWithShape="1">
          <a:blip r:embed="rId3">
            <a:alphaModFix/>
          </a:blip>
          <a:srcRect b="0" l="0" r="0" t="0"/>
          <a:stretch/>
        </p:blipFill>
        <p:spPr>
          <a:xfrm>
            <a:off x="6507199" y="3819900"/>
            <a:ext cx="3724576" cy="1047000"/>
          </a:xfrm>
          <a:prstGeom prst="rect">
            <a:avLst/>
          </a:prstGeom>
          <a:noFill/>
          <a:ln>
            <a:noFill/>
          </a:ln>
        </p:spPr>
      </p:pic>
      <p:pic>
        <p:nvPicPr>
          <p:cNvPr id="180" name="Google Shape;180;p26"/>
          <p:cNvPicPr preferRelativeResize="0"/>
          <p:nvPr/>
        </p:nvPicPr>
        <p:blipFill rotWithShape="1">
          <a:blip r:embed="rId4">
            <a:alphaModFix/>
          </a:blip>
          <a:srcRect b="0" l="0" r="0" t="0"/>
          <a:stretch/>
        </p:blipFill>
        <p:spPr>
          <a:xfrm>
            <a:off x="2587224" y="3817177"/>
            <a:ext cx="3064779" cy="900052"/>
          </a:xfrm>
          <a:prstGeom prst="rect">
            <a:avLst/>
          </a:prstGeom>
          <a:noFill/>
          <a:ln>
            <a:noFill/>
          </a:ln>
        </p:spPr>
      </p:pic>
      <p:sp>
        <p:nvSpPr>
          <p:cNvPr id="181" name="Google Shape;181;p26"/>
          <p:cNvSpPr txBox="1"/>
          <p:nvPr>
            <p:ph idx="1" type="body"/>
          </p:nvPr>
        </p:nvSpPr>
        <p:spPr>
          <a:xfrm>
            <a:off x="846050" y="1986325"/>
            <a:ext cx="11007300" cy="14811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 open and peer reviewed journal</a:t>
            </a:r>
            <a:endParaRPr/>
          </a:p>
        </p:txBody>
      </p:sp>
      <p:sp>
        <p:nvSpPr>
          <p:cNvPr id="182" name="Google Shape;182;p26"/>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183" name="Google Shape;183;p26"/>
          <p:cNvPicPr preferRelativeResize="0"/>
          <p:nvPr/>
        </p:nvPicPr>
        <p:blipFill>
          <a:blip r:embed="rId5">
            <a:alphaModFix/>
          </a:blip>
          <a:stretch>
            <a:fillRect/>
          </a:stretch>
        </p:blipFill>
        <p:spPr>
          <a:xfrm>
            <a:off x="904424" y="1381026"/>
            <a:ext cx="542975" cy="542975"/>
          </a:xfrm>
          <a:prstGeom prst="rect">
            <a:avLst/>
          </a:prstGeom>
          <a:noFill/>
          <a:ln>
            <a:noFill/>
          </a:ln>
        </p:spPr>
      </p:pic>
      <p:sp>
        <p:nvSpPr>
          <p:cNvPr id="184" name="Google Shape;184;p26"/>
          <p:cNvSpPr txBox="1"/>
          <p:nvPr>
            <p:ph idx="1" type="body"/>
          </p:nvPr>
        </p:nvSpPr>
        <p:spPr>
          <a:xfrm>
            <a:off x="846050" y="5110525"/>
            <a:ext cx="11007300" cy="148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Identify a couple of potential repositories using re3data and FAIRsharing</a:t>
            </a:r>
            <a:endParaRPr/>
          </a:p>
          <a:p>
            <a:pPr indent="-317500" lvl="0" marL="457200" marR="0" rtl="0" algn="l">
              <a:lnSpc>
                <a:spcPct val="100000"/>
              </a:lnSpc>
              <a:spcBef>
                <a:spcPts val="0"/>
              </a:spcBef>
              <a:spcAft>
                <a:spcPts val="0"/>
              </a:spcAft>
              <a:buSzPts val="1400"/>
              <a:buChar char="●"/>
            </a:pPr>
            <a:r>
              <a:rPr lang="en-US"/>
              <a:t>Domain specific</a:t>
            </a:r>
            <a:endParaRPr/>
          </a:p>
          <a:p>
            <a:pPr indent="-317500" lvl="0" marL="457200" marR="0" rtl="0" algn="l">
              <a:lnSpc>
                <a:spcPct val="100000"/>
              </a:lnSpc>
              <a:spcBef>
                <a:spcPts val="0"/>
              </a:spcBef>
              <a:spcAft>
                <a:spcPts val="0"/>
              </a:spcAft>
              <a:buSzPts val="1400"/>
              <a:buChar char="●"/>
            </a:pPr>
            <a:r>
              <a:rPr lang="en-US"/>
              <a:t>Justify the choice</a:t>
            </a:r>
            <a:endParaRPr/>
          </a:p>
        </p:txBody>
      </p:sp>
      <p:sp>
        <p:nvSpPr>
          <p:cNvPr id="185" name="Google Shape;185;p26"/>
          <p:cNvSpPr txBox="1"/>
          <p:nvPr/>
        </p:nvSpPr>
        <p:spPr>
          <a:xfrm>
            <a:off x="3806026" y="4748024"/>
            <a:ext cx="1965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https://www.re3data.org/</a:t>
            </a:r>
            <a:endParaRPr sz="1000">
              <a:latin typeface="Montserrat"/>
              <a:ea typeface="Montserrat"/>
              <a:cs typeface="Montserrat"/>
              <a:sym typeface="Montserrat"/>
            </a:endParaRPr>
          </a:p>
        </p:txBody>
      </p:sp>
      <p:sp>
        <p:nvSpPr>
          <p:cNvPr id="186" name="Google Shape;186;p26"/>
          <p:cNvSpPr txBox="1"/>
          <p:nvPr/>
        </p:nvSpPr>
        <p:spPr>
          <a:xfrm>
            <a:off x="8157351" y="4756807"/>
            <a:ext cx="1965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https://fairsharing.org/</a:t>
            </a:r>
            <a:endParaRPr sz="10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idx="1" type="body"/>
          </p:nvPr>
        </p:nvSpPr>
        <p:spPr>
          <a:xfrm>
            <a:off x="846137" y="1986328"/>
            <a:ext cx="11007300" cy="3219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192" name="Google Shape;192;p27"/>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How to find a repository?</a:t>
            </a:r>
            <a:endParaRPr/>
          </a:p>
        </p:txBody>
      </p:sp>
      <p:sp>
        <p:nvSpPr>
          <p:cNvPr id="193" name="Google Shape;193;p27"/>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pic>
        <p:nvPicPr>
          <p:cNvPr id="194" name="Google Shape;194;p27"/>
          <p:cNvPicPr preferRelativeResize="0"/>
          <p:nvPr/>
        </p:nvPicPr>
        <p:blipFill>
          <a:blip r:embed="rId3">
            <a:alphaModFix/>
          </a:blip>
          <a:stretch>
            <a:fillRect/>
          </a:stretch>
        </p:blipFill>
        <p:spPr>
          <a:xfrm>
            <a:off x="2790825" y="1809888"/>
            <a:ext cx="6610350" cy="3571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LIXIR_template">
  <a:themeElements>
    <a:clrScheme name="Executive">
      <a:dk1>
        <a:srgbClr val="000000"/>
      </a:dk1>
      <a:lt1>
        <a:srgbClr val="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LIXIR Belgium">
  <a:themeElements>
    <a:clrScheme name="ELIXIR Belgium">
      <a:dk1>
        <a:srgbClr val="4D4848"/>
      </a:dk1>
      <a:lt1>
        <a:srgbClr val="FFFFFF"/>
      </a:lt1>
      <a:dk2>
        <a:srgbClr val="4D4848"/>
      </a:dk2>
      <a:lt2>
        <a:srgbClr val="E7E6E6"/>
      </a:lt2>
      <a:accent1>
        <a:srgbClr val="0076A5"/>
      </a:accent1>
      <a:accent2>
        <a:srgbClr val="F47D20"/>
      </a:accent2>
      <a:accent3>
        <a:srgbClr val="4D4848"/>
      </a:accent3>
      <a:accent4>
        <a:srgbClr val="FFFFFF"/>
      </a:accent4>
      <a:accent5>
        <a:srgbClr val="FFFFFF"/>
      </a:accent5>
      <a:accent6>
        <a:srgbClr val="FFFFFF"/>
      </a:accent6>
      <a:hlink>
        <a:srgbClr val="0076A5"/>
      </a:hlink>
      <a:folHlink>
        <a:srgbClr val="F47D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